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200" u="none" cap="none" strike="noStrike">
                <a:solidFill>
                  <a:schemeClr val="dk1"/>
                </a:solidFill>
                <a:latin typeface="Calibri"/>
                <a:ea typeface="Calibri"/>
                <a:cs typeface="Calibri"/>
                <a:sym typeface="Calibri"/>
              </a:defRPr>
            </a:lvl2pPr>
            <a:lvl3pPr indent="0" lvl="2" marL="914400" marR="0" rtl="0" algn="l">
              <a:spcBef>
                <a:spcPts val="0"/>
              </a:spcBef>
              <a:defRPr b="0" i="0" sz="1200" u="none" cap="none" strike="noStrike">
                <a:solidFill>
                  <a:schemeClr val="dk1"/>
                </a:solidFill>
                <a:latin typeface="Calibri"/>
                <a:ea typeface="Calibri"/>
                <a:cs typeface="Calibri"/>
                <a:sym typeface="Calibri"/>
              </a:defRPr>
            </a:lvl3pPr>
            <a:lvl4pPr indent="0" lvl="3" marL="1371600" marR="0" rtl="0" algn="l">
              <a:spcBef>
                <a:spcPts val="0"/>
              </a:spcBef>
              <a:defRPr b="0" i="0" sz="1200" u="none" cap="none" strike="noStrike">
                <a:solidFill>
                  <a:schemeClr val="dk1"/>
                </a:solidFill>
                <a:latin typeface="Calibri"/>
                <a:ea typeface="Calibri"/>
                <a:cs typeface="Calibri"/>
                <a:sym typeface="Calibri"/>
              </a:defRPr>
            </a:lvl4pPr>
            <a:lvl5pPr indent="0" lvl="4" marL="1828800" marR="0" rtl="0" algn="l">
              <a:spcBef>
                <a:spcPts val="0"/>
              </a:spcBef>
              <a:defRPr b="0" i="0" sz="1200" u="none" cap="none" strike="noStrike">
                <a:solidFill>
                  <a:schemeClr val="dk1"/>
                </a:solidFill>
                <a:latin typeface="Calibri"/>
                <a:ea typeface="Calibri"/>
                <a:cs typeface="Calibri"/>
                <a:sym typeface="Calibri"/>
              </a:defRPr>
            </a:lvl5pPr>
            <a:lvl6pPr indent="0" lvl="5" marL="2286000" marR="0" rtl="0" algn="l">
              <a:spcBef>
                <a:spcPts val="0"/>
              </a:spcBef>
              <a:defRPr b="0" i="0" sz="1200" u="none" cap="none" strike="noStrike">
                <a:solidFill>
                  <a:schemeClr val="dk1"/>
                </a:solidFill>
                <a:latin typeface="Calibri"/>
                <a:ea typeface="Calibri"/>
                <a:cs typeface="Calibri"/>
                <a:sym typeface="Calibri"/>
              </a:defRPr>
            </a:lvl6pPr>
            <a:lvl7pPr indent="0" lvl="6" marL="2743200" marR="0" rtl="0" algn="l">
              <a:spcBef>
                <a:spcPts val="0"/>
              </a:spcBef>
              <a:defRPr b="0" i="0" sz="1200" u="none" cap="none" strike="noStrike">
                <a:solidFill>
                  <a:schemeClr val="dk1"/>
                </a:solidFill>
                <a:latin typeface="Calibri"/>
                <a:ea typeface="Calibri"/>
                <a:cs typeface="Calibri"/>
                <a:sym typeface="Calibri"/>
              </a:defRPr>
            </a:lvl7pPr>
            <a:lvl8pPr indent="0" lvl="7" marL="3200400" marR="0" rtl="0" algn="l">
              <a:spcBef>
                <a:spcPts val="0"/>
              </a:spcBef>
              <a:defRPr b="0" i="0" sz="1200" u="none" cap="none" strike="noStrike">
                <a:solidFill>
                  <a:schemeClr val="dk1"/>
                </a:solidFill>
                <a:latin typeface="Calibri"/>
                <a:ea typeface="Calibri"/>
                <a:cs typeface="Calibri"/>
                <a:sym typeface="Calibri"/>
              </a:defRPr>
            </a:lvl8pPr>
            <a:lvl9pPr indent="0" lvl="8" marL="3657600" marR="0" rtl="0" algn="l">
              <a:spcBef>
                <a:spcPts val="0"/>
              </a:spcBef>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54" name="Shape 15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61" name="Shape 16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67" name="Shape 16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I will talk about the results of the analysis we did on Consumer Complaints dataset.</a:t>
            </a:r>
          </a:p>
          <a:p>
            <a:pPr lvl="0" rtl="0">
              <a:spcBef>
                <a:spcPts val="0"/>
              </a:spcBef>
              <a:buNone/>
            </a:pPr>
            <a:r>
              <a:t/>
            </a:r>
            <a:endParaRPr/>
          </a:p>
          <a:p>
            <a:pPr lvl="0" rtl="0">
              <a:spcBef>
                <a:spcPts val="0"/>
              </a:spcBef>
              <a:buNone/>
            </a:pPr>
            <a:r>
              <a:rPr lang="en-US"/>
              <a:t>We used Tableau and Google Charts for visualizing the results.</a:t>
            </a:r>
          </a:p>
          <a:p>
            <a:pPr lvl="0" rtl="0">
              <a:spcBef>
                <a:spcPts val="0"/>
              </a:spcBef>
              <a:buNone/>
            </a:pPr>
            <a:r>
              <a:t/>
            </a:r>
            <a:endParaRPr/>
          </a:p>
          <a:p>
            <a:pPr lvl="0">
              <a:spcBef>
                <a:spcPts val="0"/>
              </a:spcBef>
              <a:buNone/>
            </a:pPr>
            <a:r>
              <a:t/>
            </a:r>
            <a:endParaRPr/>
          </a:p>
        </p:txBody>
      </p:sp>
      <p:sp>
        <p:nvSpPr>
          <p:cNvPr id="173" name="Shape 173"/>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In our data set, there were 3017 financial institutions that included banks, credit reporting agencies, insurance companies and many more. </a:t>
            </a:r>
            <a:br>
              <a:rPr lang="en-US"/>
            </a:br>
          </a:p>
          <a:p>
            <a:pPr lvl="0" rtl="0">
              <a:spcBef>
                <a:spcPts val="0"/>
              </a:spcBef>
              <a:buNone/>
            </a:pPr>
            <a:r>
              <a:rPr lang="en-US"/>
              <a:t>Approximately 192 thousand complaints were recorded in CFPB database from January 2014 till now. </a:t>
            </a:r>
            <a:br>
              <a:rPr lang="en-US"/>
            </a:br>
          </a:p>
          <a:p>
            <a:pPr lvl="0" rtl="0">
              <a:spcBef>
                <a:spcPts val="0"/>
              </a:spcBef>
              <a:buNone/>
            </a:pPr>
            <a:r>
              <a:rPr lang="en-US"/>
              <a:t>There were approx 188000 complaints which got closed and the rest are in progress.  </a:t>
            </a:r>
          </a:p>
          <a:p>
            <a:pPr lvl="0">
              <a:spcBef>
                <a:spcPts val="0"/>
              </a:spcBef>
              <a:buNone/>
            </a:pPr>
            <a:br>
              <a:rPr lang="en-US"/>
            </a:br>
            <a:r>
              <a:rPr lang="en-US"/>
              <a:t>Also, 98% of consumers got timely response from companies  </a:t>
            </a:r>
          </a:p>
        </p:txBody>
      </p:sp>
      <p:sp>
        <p:nvSpPr>
          <p:cNvPr id="181" name="Shape 18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So, Firstly we found out the consumer complaints by each US state.</a:t>
            </a:r>
          </a:p>
          <a:p>
            <a:pPr lvl="0" rtl="0">
              <a:spcBef>
                <a:spcPts val="0"/>
              </a:spcBef>
              <a:buNone/>
            </a:pPr>
            <a:r>
              <a:t/>
            </a:r>
            <a:endParaRPr/>
          </a:p>
          <a:p>
            <a:pPr lvl="0" rtl="0">
              <a:spcBef>
                <a:spcPts val="0"/>
              </a:spcBef>
              <a:buNone/>
            </a:pPr>
            <a:r>
              <a:rPr lang="en-US"/>
              <a:t>So, We listed the number of complaints for each state and found that California was the one having the maximum number of complaints, followed by Florida, Texas , New York  and Georgia. </a:t>
            </a:r>
          </a:p>
          <a:p>
            <a:pPr lvl="0" rtl="0">
              <a:spcBef>
                <a:spcPts val="0"/>
              </a:spcBef>
              <a:buNone/>
            </a:pPr>
            <a:r>
              <a:t/>
            </a:r>
            <a:endParaRPr/>
          </a:p>
          <a:p>
            <a:pPr lvl="0">
              <a:spcBef>
                <a:spcPts val="0"/>
              </a:spcBef>
              <a:buNone/>
            </a:pPr>
            <a:r>
              <a:rPr lang="en-US"/>
              <a:t>These top five states accounted for about 45% of the total complaints received by CFPB and other 45 states accounted for the rest.</a:t>
            </a:r>
          </a:p>
        </p:txBody>
      </p:sp>
      <p:sp>
        <p:nvSpPr>
          <p:cNvPr id="191" name="Shape 19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Next is the Products with most complaints.</a:t>
            </a:r>
          </a:p>
          <a:p>
            <a:pPr lvl="0" rtl="0">
              <a:spcBef>
                <a:spcPts val="0"/>
              </a:spcBef>
              <a:buNone/>
            </a:pPr>
            <a:r>
              <a:t/>
            </a:r>
            <a:endParaRPr/>
          </a:p>
          <a:p>
            <a:pPr lvl="0" rtl="0">
              <a:spcBef>
                <a:spcPts val="0"/>
              </a:spcBef>
              <a:buNone/>
            </a:pPr>
            <a:r>
              <a:rPr lang="en-US"/>
              <a:t>Here, products are like consumer loan, student loan, mortgage, etc.</a:t>
            </a:r>
          </a:p>
          <a:p>
            <a:pPr lvl="0" rtl="0">
              <a:spcBef>
                <a:spcPts val="0"/>
              </a:spcBef>
              <a:buNone/>
            </a:pPr>
            <a:r>
              <a:t/>
            </a:r>
            <a:endParaRPr/>
          </a:p>
          <a:p>
            <a:pPr lvl="0" rtl="0">
              <a:spcBef>
                <a:spcPts val="0"/>
              </a:spcBef>
              <a:buNone/>
            </a:pPr>
            <a:r>
              <a:rPr lang="en-US"/>
              <a:t>As you can see, the product Mortgage accounts for the maximum number of complaints followed by Debt collection.  </a:t>
            </a:r>
          </a:p>
          <a:p>
            <a:pPr lvl="0" rtl="0">
              <a:spcBef>
                <a:spcPts val="0"/>
              </a:spcBef>
              <a:buNone/>
            </a:pPr>
            <a:r>
              <a:t/>
            </a:r>
            <a:endParaRPr/>
          </a:p>
          <a:p>
            <a:pPr lvl="0">
              <a:spcBef>
                <a:spcPts val="0"/>
              </a:spcBef>
              <a:buNone/>
            </a:pPr>
            <a:r>
              <a:rPr lang="en-US"/>
              <a:t>Also, we have found that  In the past three months, Debt collection has become number one in terms of maximum complaints but overall Mortgage is still at top.</a:t>
            </a:r>
          </a:p>
        </p:txBody>
      </p:sp>
      <p:sp>
        <p:nvSpPr>
          <p:cNvPr id="199" name="Shape 199"/>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Next, is top five companies with most complaints.</a:t>
            </a:r>
          </a:p>
          <a:p>
            <a:pPr lvl="0" rtl="0">
              <a:spcBef>
                <a:spcPts val="0"/>
              </a:spcBef>
              <a:buNone/>
            </a:pPr>
            <a:r>
              <a:t/>
            </a:r>
            <a:endParaRPr/>
          </a:p>
          <a:p>
            <a:pPr lvl="0" rtl="0">
              <a:spcBef>
                <a:spcPts val="0"/>
              </a:spcBef>
              <a:buNone/>
            </a:pPr>
            <a:r>
              <a:rPr lang="en-US"/>
              <a:t>As you can see, Equifax holds the maximum share of complaints.</a:t>
            </a:r>
          </a:p>
          <a:p>
            <a:pPr lvl="0" rtl="0">
              <a:spcBef>
                <a:spcPts val="0"/>
              </a:spcBef>
              <a:buNone/>
            </a:pPr>
            <a:br>
              <a:rPr lang="en-US"/>
            </a:br>
            <a:r>
              <a:rPr lang="en-US"/>
              <a:t>These companies are not only those which have the maximum complaints registered against them.</a:t>
            </a:r>
          </a:p>
          <a:p>
            <a:pPr lvl="0">
              <a:spcBef>
                <a:spcPts val="0"/>
              </a:spcBef>
              <a:buNone/>
            </a:pPr>
            <a:r>
              <a:rPr lang="en-US"/>
              <a:t>According to Wikipedia, these are also those companies with highest market share and highest customer base in US.</a:t>
            </a:r>
          </a:p>
        </p:txBody>
      </p:sp>
      <p:sp>
        <p:nvSpPr>
          <p:cNvPr id="207" name="Shape 20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Then, there are common issues in complaints. </a:t>
            </a:r>
          </a:p>
          <a:p>
            <a:pPr lvl="0" rtl="0">
              <a:spcBef>
                <a:spcPts val="0"/>
              </a:spcBef>
              <a:buNone/>
            </a:pPr>
            <a:r>
              <a:t/>
            </a:r>
            <a:endParaRPr/>
          </a:p>
          <a:p>
            <a:pPr lvl="0" rtl="0">
              <a:spcBef>
                <a:spcPts val="0"/>
              </a:spcBef>
              <a:buNone/>
            </a:pPr>
            <a:r>
              <a:rPr lang="en-US"/>
              <a:t>These are the some of the most common issues regarding which the consumers have lodged complaints. </a:t>
            </a:r>
          </a:p>
          <a:p>
            <a:pPr lvl="0" rtl="0">
              <a:spcBef>
                <a:spcPts val="0"/>
              </a:spcBef>
              <a:buNone/>
            </a:pPr>
            <a:r>
              <a:t/>
            </a:r>
            <a:endParaRPr/>
          </a:p>
          <a:p>
            <a:pPr lvl="0">
              <a:spcBef>
                <a:spcPts val="0"/>
              </a:spcBef>
              <a:buNone/>
            </a:pPr>
            <a:r>
              <a:rPr lang="en-US"/>
              <a:t>The top four are the most common ones.</a:t>
            </a:r>
          </a:p>
        </p:txBody>
      </p:sp>
      <p:sp>
        <p:nvSpPr>
          <p:cNvPr id="215" name="Shape 21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Next, is Mode of complaints.</a:t>
            </a:r>
          </a:p>
          <a:p>
            <a:pPr lvl="0" rtl="0">
              <a:spcBef>
                <a:spcPts val="0"/>
              </a:spcBef>
              <a:buNone/>
            </a:pPr>
            <a:r>
              <a:t/>
            </a:r>
            <a:endParaRPr/>
          </a:p>
          <a:p>
            <a:pPr lvl="0">
              <a:spcBef>
                <a:spcPts val="0"/>
              </a:spcBef>
              <a:buNone/>
            </a:pPr>
            <a:r>
              <a:rPr lang="en-US"/>
              <a:t>Since, Consumers can register complaints via Web, Phone, Referral, Postal Mail, Fax and others from which maximum complaints were registered via web i.e 73.6 %</a:t>
            </a:r>
          </a:p>
        </p:txBody>
      </p:sp>
      <p:sp>
        <p:nvSpPr>
          <p:cNvPr id="223" name="Shape 223"/>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Mr. Ted has started a startup and wants to choose a bank for his company’s accounts.</a:t>
            </a:r>
          </a:p>
          <a:p>
            <a:pPr lvl="0" rtl="0">
              <a:spcBef>
                <a:spcPts val="0"/>
              </a:spcBef>
              <a:buNone/>
            </a:pPr>
            <a:r>
              <a:rPr lang="en-US"/>
              <a:t>He not just want security but also best services.</a:t>
            </a:r>
          </a:p>
          <a:p>
            <a:pPr lvl="0">
              <a:spcBef>
                <a:spcPts val="0"/>
              </a:spcBef>
              <a:buNone/>
            </a:pPr>
            <a:r>
              <a:rPr lang="en-US"/>
              <a:t>He is very confused as you can see in the picture.</a:t>
            </a:r>
          </a:p>
        </p:txBody>
      </p:sp>
      <p:sp>
        <p:nvSpPr>
          <p:cNvPr id="95" name="Shape 9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The above graph shows the trend in number of complaints over the past one year. </a:t>
            </a:r>
          </a:p>
          <a:p>
            <a:pPr lvl="0" rtl="0">
              <a:spcBef>
                <a:spcPts val="0"/>
              </a:spcBef>
              <a:buNone/>
            </a:pPr>
            <a:r>
              <a:t/>
            </a:r>
            <a:endParaRPr/>
          </a:p>
          <a:p>
            <a:pPr lvl="0" rtl="0">
              <a:spcBef>
                <a:spcPts val="0"/>
              </a:spcBef>
              <a:buNone/>
            </a:pPr>
            <a:r>
              <a:rPr lang="en-US"/>
              <a:t>We can see that the number of complaints have increased tremendously after July 2015.  </a:t>
            </a:r>
          </a:p>
          <a:p>
            <a:pPr lvl="0" rtl="0">
              <a:spcBef>
                <a:spcPts val="0"/>
              </a:spcBef>
              <a:buNone/>
            </a:pPr>
            <a:r>
              <a:t/>
            </a:r>
            <a:endParaRPr/>
          </a:p>
          <a:p>
            <a:pPr lvl="0">
              <a:spcBef>
                <a:spcPts val="0"/>
              </a:spcBef>
              <a:buNone/>
            </a:pPr>
            <a:r>
              <a:rPr lang="en-US"/>
              <a:t>So, If we compare November 2014 to October 2015, we can see that there is more than twice increase in the number of complaints. </a:t>
            </a:r>
          </a:p>
        </p:txBody>
      </p:sp>
      <p:sp>
        <p:nvSpPr>
          <p:cNvPr id="231" name="Shape 23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The top five companies that closed complaints in a timely manner with either explanation or relief. </a:t>
            </a:r>
          </a:p>
          <a:p>
            <a:pPr lvl="0" rtl="0">
              <a:spcBef>
                <a:spcPts val="0"/>
              </a:spcBef>
              <a:buNone/>
            </a:pPr>
            <a:r>
              <a:t/>
            </a:r>
            <a:endParaRPr/>
          </a:p>
          <a:p>
            <a:pPr lvl="0">
              <a:spcBef>
                <a:spcPts val="0"/>
              </a:spcBef>
              <a:buNone/>
            </a:pPr>
            <a:r>
              <a:rPr lang="en-US"/>
              <a:t>Here also, Equifax holds the highest number of closed complaints.</a:t>
            </a:r>
          </a:p>
        </p:txBody>
      </p:sp>
      <p:sp>
        <p:nvSpPr>
          <p:cNvPr id="239" name="Shape 239"/>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Closing the complaints with monetary relief either means complaint was very strong that company was forced to close it with monetary relief, or it shows that company was good at responding to complaints with customer satisfaction. These are the top five companies that had provided monetary relief for closing the complaints.  Bank of America was the one which had provided the  monetary relief for maximum number of complaints, followed by citibank and JPMorgan Chase.  </a:t>
            </a:r>
          </a:p>
        </p:txBody>
      </p:sp>
      <p:sp>
        <p:nvSpPr>
          <p:cNvPr id="247" name="Shape 24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Here, we have compared the product specific complaints for 2014 and 2015. We have found that almost all the complaints have doubled for each product. Lets take Mortgage, we can see that in 2014, there were approx 15000 complaints whereas in 2015 till now from january to October, complaints have reached 34000 mark which more than twice the previous year. </a:t>
            </a:r>
          </a:p>
        </p:txBody>
      </p:sp>
      <p:sp>
        <p:nvSpPr>
          <p:cNvPr id="255" name="Shape 25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Here, you can see the most common response provided by the companies. CFPB has placed no strict constraint regarding public response by the company and thus most companies tend not to provide a public response that result in “Company chooses not to privide a public response” response being the top. Barring that the most common public response is “Company believed it acted apporpriately as authorised by contract or law” between the company and the consumer. </a:t>
            </a:r>
          </a:p>
        </p:txBody>
      </p:sp>
      <p:sp>
        <p:nvSpPr>
          <p:cNvPr id="263" name="Shape 263"/>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These figure shows the main issues with most of the complaints for different products. The top three Products are Mortgage, Debt Collection and Credit Reporting. We can see that their individual top issues that is (Loan modification,collection, foreclosure) for mortgage, (Continued attempts collect Debt not owed ) for debt collection, (incorrect information on credit report) for credit reporting, also come in top for issues for all products. This is happening because the number of complaints for the top three products are relatively close to each other. </a:t>
            </a:r>
            <a:br>
              <a:rPr lang="en-US"/>
            </a:br>
            <a:br>
              <a:rPr lang="en-US"/>
            </a:br>
          </a:p>
        </p:txBody>
      </p:sp>
      <p:sp>
        <p:nvSpPr>
          <p:cNvPr id="271" name="Shape 27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282" name="Shape 28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Here, you can see the top companies with most complaints for Debt Collection. Maximum complaints were registered against Encore Capital Group followed by Enhanced Recovery, LLC and Portfolio Recovery Associates, Inc.</a:t>
            </a:r>
          </a:p>
        </p:txBody>
      </p:sp>
      <p:sp>
        <p:nvSpPr>
          <p:cNvPr id="294" name="Shape 29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Similarly for the Product mortgage, Ocwen has the maximum number of complaints. followed by Bank of America and Wells Fargo.</a:t>
            </a:r>
          </a:p>
        </p:txBody>
      </p:sp>
      <p:sp>
        <p:nvSpPr>
          <p:cNvPr id="302" name="Shape 302"/>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For credit Reporting, Equifax, experian and transunion are the top three companies, having the maximum share of complaints. Also, these three companies also account for the largest share of complaints for all the products.</a:t>
            </a:r>
          </a:p>
        </p:txBody>
      </p:sp>
      <p:sp>
        <p:nvSpPr>
          <p:cNvPr id="310" name="Shape 31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spcBef>
                <a:spcPts val="0"/>
              </a:spcBef>
              <a:buNone/>
            </a:pPr>
            <a:r>
              <a:rPr lang="en-US"/>
              <a:t>So he asks his friend Mr. Joe for help.</a:t>
            </a:r>
          </a:p>
          <a:p>
            <a:pPr lvl="0" rtl="0">
              <a:spcBef>
                <a:spcPts val="0"/>
              </a:spcBef>
              <a:buNone/>
            </a:pPr>
            <a:r>
              <a:rPr lang="en-US"/>
              <a:t>Mr joe knows some students in SJSU who are analyzing the data on consumer complaints. So he says that he can forward the report of analysis done by them to him for assistance.</a:t>
            </a:r>
          </a:p>
          <a:p>
            <a:pPr lvl="0">
              <a:spcBef>
                <a:spcPts val="0"/>
              </a:spcBef>
              <a:buNone/>
            </a:pPr>
            <a:r>
              <a:rPr lang="en-US"/>
              <a:t>Lets see what the analysis is all about.</a:t>
            </a:r>
          </a:p>
        </p:txBody>
      </p:sp>
      <p:sp>
        <p:nvSpPr>
          <p:cNvPr id="101" name="Shape 10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rPr lang="en-US"/>
              <a:t>We will be finding Probablity for every Target</a:t>
            </a:r>
          </a:p>
        </p:txBody>
      </p:sp>
      <p:sp>
        <p:nvSpPr>
          <p:cNvPr id="318" name="Shape 31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325" name="Shape 32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400550"/>
            <a:ext cx="5486399" cy="3600599"/>
          </a:xfrm>
          <a:prstGeom prst="rect">
            <a:avLst/>
          </a:prstGeom>
        </p:spPr>
        <p:txBody>
          <a:bodyPr anchorCtr="0" anchor="t" bIns="91425" lIns="91425" rIns="91425" tIns="91425">
            <a:noAutofit/>
          </a:bodyPr>
          <a:lstStyle/>
          <a:p>
            <a:pPr indent="-228600" lvl="0" marL="457200" rtl="0">
              <a:lnSpc>
                <a:spcPct val="90000"/>
              </a:lnSpc>
              <a:spcBef>
                <a:spcPts val="1000"/>
              </a:spcBef>
              <a:buClr>
                <a:schemeClr val="dk1"/>
              </a:buClr>
              <a:buChar char="●"/>
            </a:pPr>
            <a:r>
              <a:rPr lang="en-US" sz="2800"/>
              <a:t>The CFPB has published 1,92,644 complaints from January 2014 to November 2015.</a:t>
            </a:r>
          </a:p>
          <a:p>
            <a:pPr indent="-228600" lvl="0" marL="457200" rtl="0">
              <a:lnSpc>
                <a:spcPct val="90000"/>
              </a:lnSpc>
              <a:spcBef>
                <a:spcPts val="1000"/>
              </a:spcBef>
              <a:buClr>
                <a:schemeClr val="dk1"/>
              </a:buClr>
              <a:buChar char="●"/>
            </a:pPr>
            <a:r>
              <a:rPr lang="en-US" sz="2800"/>
              <a:t>Mortgage problem ranks at number 1 in CFPB database of Consumer Complaints.</a:t>
            </a:r>
          </a:p>
          <a:p>
            <a:pPr indent="-228600" lvl="0" marL="457200" rtl="0">
              <a:lnSpc>
                <a:spcPct val="90000"/>
              </a:lnSpc>
              <a:spcBef>
                <a:spcPts val="1000"/>
              </a:spcBef>
              <a:buClr>
                <a:schemeClr val="dk1"/>
              </a:buClr>
              <a:buChar char="●"/>
            </a:pPr>
            <a:r>
              <a:rPr lang="en-US" sz="2800"/>
              <a:t>In the previous three months, Debt collection complaints have been  increased and have become the number 1 problem to be published in CFPB database and Mortgage is at number 2. However, Overall mortgage is still at number 1.</a:t>
            </a:r>
          </a:p>
          <a:p>
            <a:pPr indent="-228600" lvl="0" marL="457200" rtl="0">
              <a:lnSpc>
                <a:spcPct val="90000"/>
              </a:lnSpc>
              <a:spcBef>
                <a:spcPts val="1000"/>
              </a:spcBef>
              <a:buClr>
                <a:schemeClr val="dk1"/>
              </a:buClr>
              <a:buChar char="●"/>
            </a:pPr>
            <a:r>
              <a:rPr lang="en-US" sz="2800"/>
              <a:t>California is the #1 U.S. State in which maximum complaints were registered.</a:t>
            </a:r>
          </a:p>
          <a:p>
            <a:pPr indent="-228600" lvl="0" marL="457200" rtl="0">
              <a:lnSpc>
                <a:spcPct val="90000"/>
              </a:lnSpc>
              <a:spcBef>
                <a:spcPts val="1000"/>
              </a:spcBef>
              <a:buClr>
                <a:schemeClr val="dk1"/>
              </a:buClr>
              <a:buChar char="●"/>
            </a:pPr>
            <a:r>
              <a:rPr lang="en-US" sz="2800"/>
              <a:t>Vast majority of Mortgage complaints fall into two categories which are Loan modification, collection, foreclosure and Loan servicing, payment and escrow account.</a:t>
            </a:r>
          </a:p>
          <a:p>
            <a:pPr lvl="0" rtl="0">
              <a:lnSpc>
                <a:spcPct val="90000"/>
              </a:lnSpc>
              <a:spcBef>
                <a:spcPts val="1000"/>
              </a:spcBef>
              <a:buClr>
                <a:schemeClr val="dk1"/>
              </a:buClr>
              <a:buSzPct val="39285"/>
              <a:buFont typeface="Arial"/>
              <a:buNone/>
            </a:pPr>
            <a:r>
              <a:t/>
            </a:r>
            <a:endParaRPr sz="2800"/>
          </a:p>
          <a:p>
            <a:pPr lvl="0" rtl="0">
              <a:lnSpc>
                <a:spcPct val="90000"/>
              </a:lnSpc>
              <a:spcBef>
                <a:spcPts val="1000"/>
              </a:spcBef>
              <a:buClr>
                <a:schemeClr val="dk1"/>
              </a:buClr>
              <a:buSzPct val="39285"/>
              <a:buFont typeface="Arial"/>
              <a:buNone/>
            </a:pPr>
            <a:r>
              <a:t/>
            </a:r>
            <a:endParaRPr sz="2800"/>
          </a:p>
          <a:p>
            <a:pPr lvl="0">
              <a:spcBef>
                <a:spcPts val="0"/>
              </a:spcBef>
              <a:buNone/>
            </a:pPr>
            <a:r>
              <a:t/>
            </a:r>
            <a:endParaRPr/>
          </a:p>
        </p:txBody>
      </p:sp>
      <p:sp>
        <p:nvSpPr>
          <p:cNvPr id="331" name="Shape 33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338" name="Shape 338"/>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 name="Shape 10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Consumer Financial Protection Bureau</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All the complaints are Finance related.</a:t>
            </a:r>
          </a:p>
          <a:p>
            <a:pPr indent="0" lvl="0" marL="0" marR="0" rtl="0" algn="l">
              <a:spcBef>
                <a:spcPts val="0"/>
              </a:spcBef>
              <a:buSzPct val="25000"/>
              <a:buNone/>
            </a:pPr>
            <a:r>
              <a:rPr lang="en-US"/>
              <a:t>Complaints received by CFPB are f</a:t>
            </a:r>
            <a:r>
              <a:rPr b="0" i="0" lang="en-US" sz="1200" u="none" cap="none" strike="noStrike">
                <a:solidFill>
                  <a:schemeClr val="dk1"/>
                </a:solidFill>
                <a:latin typeface="Calibri"/>
                <a:ea typeface="Calibri"/>
                <a:cs typeface="Calibri"/>
                <a:sym typeface="Calibri"/>
              </a:rPr>
              <a:t>orward</a:t>
            </a:r>
            <a:r>
              <a:rPr lang="en-US"/>
              <a:t>ed </a:t>
            </a:r>
            <a:r>
              <a:rPr b="0" i="0" lang="en-US" sz="1200" u="none" cap="none" strike="noStrike">
                <a:solidFill>
                  <a:schemeClr val="dk1"/>
                </a:solidFill>
                <a:latin typeface="Calibri"/>
                <a:ea typeface="Calibri"/>
                <a:cs typeface="Calibri"/>
                <a:sym typeface="Calibri"/>
              </a:rPr>
              <a:t> to the company and work to get a response from them.</a:t>
            </a:r>
          </a:p>
          <a:p>
            <a:pPr indent="0" lvl="0" marL="0" marR="0" rtl="0" algn="l">
              <a:spcBef>
                <a:spcPts val="0"/>
              </a:spcBef>
              <a:buSzPct val="25000"/>
              <a:buNone/>
            </a:pPr>
            <a:r>
              <a:rPr lang="en-US"/>
              <a:t>15 days to respond to consumer and cfpb and expect 60 days to close</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They publish the database so that the world knows what complaints they receive.</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Companies include banks , credit reporting agencies, other financ</a:t>
            </a:r>
            <a:r>
              <a:rPr lang="en-US"/>
              <a:t>ial</a:t>
            </a:r>
            <a:r>
              <a:rPr b="0" i="0" lang="en-US" sz="1200" u="none" cap="none" strike="noStrike">
                <a:solidFill>
                  <a:schemeClr val="dk1"/>
                </a:solidFill>
                <a:latin typeface="Calibri"/>
                <a:ea typeface="Calibri"/>
                <a:cs typeface="Calibri"/>
                <a:sym typeface="Calibri"/>
              </a:rPr>
              <a:t> instituitions.</a:t>
            </a:r>
          </a:p>
        </p:txBody>
      </p:sp>
      <p:sp>
        <p:nvSpPr>
          <p:cNvPr id="107" name="Shape 10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400550"/>
            <a:ext cx="5486399" cy="3600599"/>
          </a:xfrm>
          <a:prstGeom prst="rect">
            <a:avLst/>
          </a:prstGeom>
        </p:spPr>
        <p:txBody>
          <a:bodyPr anchorCtr="0" anchor="t" bIns="91425" lIns="91425" rIns="91425" tIns="91425">
            <a:noAutofit/>
          </a:bodyPr>
          <a:lstStyle/>
          <a:p>
            <a:pPr lvl="0" rtl="0">
              <a:lnSpc>
                <a:spcPct val="133333"/>
              </a:lnSpc>
              <a:spcBef>
                <a:spcPts val="0"/>
              </a:spcBef>
              <a:buNone/>
            </a:pPr>
            <a:r>
              <a:rPr b="1" lang="en-US" sz="1250">
                <a:solidFill>
                  <a:srgbClr val="101820"/>
                </a:solidFill>
                <a:highlight>
                  <a:srgbClr val="FFFFFF"/>
                </a:highlight>
                <a:latin typeface="Arial"/>
                <a:ea typeface="Arial"/>
                <a:cs typeface="Arial"/>
                <a:sym typeface="Arial"/>
              </a:rPr>
              <a:t>Sub Product : Mortgage : Conventional fixed Mortgage, FHA mortgage</a:t>
            </a:r>
          </a:p>
          <a:p>
            <a:pPr lvl="0">
              <a:lnSpc>
                <a:spcPct val="133333"/>
              </a:lnSpc>
              <a:spcBef>
                <a:spcPts val="0"/>
              </a:spcBef>
              <a:buNone/>
            </a:pPr>
            <a:r>
              <a:rPr b="1" lang="en-US" sz="1250">
                <a:solidFill>
                  <a:srgbClr val="101820"/>
                </a:solidFill>
                <a:highlight>
                  <a:srgbClr val="FFFFFF"/>
                </a:highlight>
                <a:latin typeface="Arial"/>
                <a:ea typeface="Arial"/>
                <a:cs typeface="Arial"/>
                <a:sym typeface="Arial"/>
              </a:rPr>
              <a:t>Issue : Cont'd attempts collect debt not owed : Debt is not mine , Debt was paid</a:t>
            </a:r>
          </a:p>
        </p:txBody>
      </p:sp>
      <p:sp>
        <p:nvSpPr>
          <p:cNvPr id="115" name="Shape 115"/>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24" name="Shape 12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33" name="Shape 133"/>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41" name="Shape 141"/>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400550"/>
            <a:ext cx="5486399" cy="3600599"/>
          </a:xfrm>
          <a:prstGeom prst="rect">
            <a:avLst/>
          </a:prstGeom>
        </p:spPr>
        <p:txBody>
          <a:bodyPr anchorCtr="0" anchor="t" bIns="91425" lIns="91425" rIns="91425" tIns="91425">
            <a:noAutofit/>
          </a:bodyPr>
          <a:lstStyle/>
          <a:p>
            <a:pPr lvl="0">
              <a:spcBef>
                <a:spcPts val="0"/>
              </a:spcBef>
              <a:buNone/>
            </a:pPr>
            <a:r>
              <a:t/>
            </a:r>
            <a:endParaRPr/>
          </a:p>
        </p:txBody>
      </p:sp>
      <p:sp>
        <p:nvSpPr>
          <p:cNvPr id="147" name="Shape 147"/>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7" name="Shape 17"/>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 type="body"/>
          </p:nvPr>
        </p:nvSpPr>
        <p:spPr>
          <a:xfrm rot="5400000">
            <a:off x="3920331" y="-1256505"/>
            <a:ext cx="4351338" cy="10515599"/>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75" name="Shape 7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899"/>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rot="5400000">
            <a:off x="1799431" y="-596105"/>
            <a:ext cx="5811838" cy="7734299"/>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81" name="Shape 8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24" name="Shape 2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831850" y="1709738"/>
            <a:ext cx="10515599" cy="2852737"/>
          </a:xfrm>
          <a:prstGeom prst="rect">
            <a:avLst/>
          </a:prstGeom>
          <a:noFill/>
          <a:ln>
            <a:noFill/>
          </a:ln>
        </p:spPr>
        <p:txBody>
          <a:bodyPr anchorCtr="0" anchor="b" bIns="91425" lIns="91425" rIns="91425" tIns="91425"/>
          <a:lstStyle>
            <a:lvl1pPr lvl="0" rtl="0">
              <a:spcBef>
                <a:spcPts val="0"/>
              </a:spcBef>
              <a:defRPr sz="6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 name="Shape 29"/>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rtl="0">
              <a:spcBef>
                <a:spcPts val="0"/>
              </a:spcBef>
              <a:buClr>
                <a:srgbClr val="888888"/>
              </a:buClr>
              <a:buFont typeface="Calibri"/>
              <a:buNone/>
              <a:defRPr sz="2400">
                <a:solidFill>
                  <a:srgbClr val="888888"/>
                </a:solidFill>
              </a:defRPr>
            </a:lvl1pPr>
            <a:lvl2pPr indent="0" lvl="1" marL="457200" rtl="0">
              <a:spcBef>
                <a:spcPts val="0"/>
              </a:spcBef>
              <a:buClr>
                <a:srgbClr val="888888"/>
              </a:buClr>
              <a:buFont typeface="Calibri"/>
              <a:buNone/>
              <a:defRPr sz="2000">
                <a:solidFill>
                  <a:srgbClr val="888888"/>
                </a:solidFill>
              </a:defRPr>
            </a:lvl2pPr>
            <a:lvl3pPr indent="0" lvl="2" marL="914400" rtl="0">
              <a:spcBef>
                <a:spcPts val="0"/>
              </a:spcBef>
              <a:buClr>
                <a:srgbClr val="888888"/>
              </a:buClr>
              <a:buFont typeface="Calibri"/>
              <a:buNone/>
              <a:defRPr sz="1800">
                <a:solidFill>
                  <a:srgbClr val="888888"/>
                </a:solidFill>
              </a:defRPr>
            </a:lvl3pPr>
            <a:lvl4pPr indent="0" lvl="3" marL="1371600" rtl="0">
              <a:spcBef>
                <a:spcPts val="0"/>
              </a:spcBef>
              <a:buClr>
                <a:srgbClr val="888888"/>
              </a:buClr>
              <a:buFont typeface="Calibri"/>
              <a:buNone/>
              <a:defRPr sz="1600">
                <a:solidFill>
                  <a:srgbClr val="888888"/>
                </a:solidFill>
              </a:defRPr>
            </a:lvl4pPr>
            <a:lvl5pPr indent="0" lvl="4" marL="1828800" rtl="0">
              <a:spcBef>
                <a:spcPts val="0"/>
              </a:spcBef>
              <a:buClr>
                <a:srgbClr val="888888"/>
              </a:buClr>
              <a:buFont typeface="Calibri"/>
              <a:buNone/>
              <a:defRPr sz="1600">
                <a:solidFill>
                  <a:srgbClr val="888888"/>
                </a:solidFill>
              </a:defRPr>
            </a:lvl5pPr>
            <a:lvl6pPr indent="0" lvl="5" marL="2286000" rtl="0">
              <a:spcBef>
                <a:spcPts val="0"/>
              </a:spcBef>
              <a:buClr>
                <a:srgbClr val="888888"/>
              </a:buClr>
              <a:buFont typeface="Calibri"/>
              <a:buNone/>
              <a:defRPr sz="1600">
                <a:solidFill>
                  <a:srgbClr val="888888"/>
                </a:solidFill>
              </a:defRPr>
            </a:lvl6pPr>
            <a:lvl7pPr indent="0" lvl="6" marL="2743200" rtl="0">
              <a:spcBef>
                <a:spcPts val="0"/>
              </a:spcBef>
              <a:buClr>
                <a:srgbClr val="888888"/>
              </a:buClr>
              <a:buFont typeface="Calibri"/>
              <a:buNone/>
              <a:defRPr sz="1600">
                <a:solidFill>
                  <a:srgbClr val="888888"/>
                </a:solidFill>
              </a:defRPr>
            </a:lvl7pPr>
            <a:lvl8pPr indent="0" lvl="7" marL="3200400" rtl="0">
              <a:spcBef>
                <a:spcPts val="0"/>
              </a:spcBef>
              <a:buClr>
                <a:srgbClr val="888888"/>
              </a:buClr>
              <a:buFont typeface="Calibri"/>
              <a:buNone/>
              <a:defRPr sz="1600">
                <a:solidFill>
                  <a:srgbClr val="888888"/>
                </a:solidFill>
              </a:defRPr>
            </a:lvl8pPr>
            <a:lvl9pPr indent="0" lvl="8" marL="3657600" rtl="0">
              <a:spcBef>
                <a:spcPts val="0"/>
              </a:spcBef>
              <a:buClr>
                <a:srgbClr val="888888"/>
              </a:buClr>
              <a:buFont typeface="Calibri"/>
              <a:buNone/>
              <a:defRPr sz="1600">
                <a:solidFill>
                  <a:srgbClr val="888888"/>
                </a:solidFill>
              </a:defRPr>
            </a:lvl9pPr>
          </a:lstStyle>
          <a:p/>
        </p:txBody>
      </p:sp>
      <p:sp>
        <p:nvSpPr>
          <p:cNvPr id="30" name="Shape 3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x="0" y="0"/>
          <a:ext cx="0" cy="0"/>
          <a:chOff x="0" y="0"/>
          <a:chExt cx="0" cy="0"/>
        </a:xfrm>
      </p:grpSpPr>
      <p:sp>
        <p:nvSpPr>
          <p:cNvPr id="34" name="Shape 34"/>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5" name="Shape 35"/>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36" name="Shape 36"/>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37" name="Shape 37"/>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0" name="Shape 40"/>
        <p:cNvGrpSpPr/>
        <p:nvPr/>
      </p:nvGrpSpPr>
      <p:grpSpPr>
        <a:xfrm>
          <a:off x="0" y="0"/>
          <a:ext cx="0" cy="0"/>
          <a:chOff x="0" y="0"/>
          <a:chExt cx="0" cy="0"/>
        </a:xfrm>
      </p:grpSpPr>
      <p:sp>
        <p:nvSpPr>
          <p:cNvPr id="41" name="Shape 41"/>
          <p:cNvSpPr txBox="1"/>
          <p:nvPr>
            <p:ph type="title"/>
          </p:nvPr>
        </p:nvSpPr>
        <p:spPr>
          <a:xfrm>
            <a:off x="839787"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43" name="Shape 43"/>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44" name="Shape 44"/>
          <p:cNvSpPr txBox="1"/>
          <p:nvPr>
            <p:ph idx="3" type="body"/>
          </p:nvPr>
        </p:nvSpPr>
        <p:spPr>
          <a:xfrm>
            <a:off x="6172200" y="1681163"/>
            <a:ext cx="5183187" cy="82391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45" name="Shape 45"/>
          <p:cNvSpPr txBox="1"/>
          <p:nvPr>
            <p:ph idx="4" type="body"/>
          </p:nvPr>
        </p:nvSpPr>
        <p:spPr>
          <a:xfrm>
            <a:off x="6172200" y="2505075"/>
            <a:ext cx="5183187" cy="368458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46" name="Shape 4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 name="Shape 5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839787" y="457200"/>
            <a:ext cx="3932237" cy="1600199"/>
          </a:xfrm>
          <a:prstGeom prst="rect">
            <a:avLst/>
          </a:prstGeom>
          <a:noFill/>
          <a:ln>
            <a:noFill/>
          </a:ln>
        </p:spPr>
        <p:txBody>
          <a:bodyPr anchorCtr="0" anchor="b" bIns="91425" lIns="91425" rIns="91425" tIns="91425"/>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1" type="body"/>
          </p:nvPr>
        </p:nvSpPr>
        <p:spPr>
          <a:xfrm>
            <a:off x="5183187" y="987425"/>
            <a:ext cx="6172199" cy="4873624"/>
          </a:xfrm>
          <a:prstGeom prst="rect">
            <a:avLst/>
          </a:prstGeom>
          <a:noFill/>
          <a:ln>
            <a:noFill/>
          </a:ln>
        </p:spPr>
        <p:txBody>
          <a:bodyPr anchorCtr="0" anchor="t" bIns="91425" lIns="91425" rIns="91425" tIns="91425"/>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p:txBody>
      </p:sp>
      <p:sp>
        <p:nvSpPr>
          <p:cNvPr id="61" name="Shape 61"/>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rtl="0">
              <a:spcBef>
                <a:spcPts val="0"/>
              </a:spcBef>
              <a:buFont typeface="Calibri"/>
              <a:buNone/>
              <a:defRPr sz="16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
        <p:nvSpPr>
          <p:cNvPr id="62" name="Shape 6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839787" y="457200"/>
            <a:ext cx="3932237" cy="1600199"/>
          </a:xfrm>
          <a:prstGeom prst="rect">
            <a:avLst/>
          </a:prstGeom>
          <a:noFill/>
          <a:ln>
            <a:noFill/>
          </a:ln>
        </p:spPr>
        <p:txBody>
          <a:bodyPr anchorCtr="0" anchor="b" bIns="91425" lIns="91425" rIns="91425" tIns="91425"/>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p:nvPr>
            <p:ph idx="2" type="pic"/>
          </p:nvPr>
        </p:nvSpPr>
        <p:spPr>
          <a:xfrm>
            <a:off x="5183187" y="987425"/>
            <a:ext cx="6172199" cy="4873624"/>
          </a:xfrm>
          <a:prstGeom prst="rect">
            <a:avLst/>
          </a:prstGeom>
          <a:noFill/>
          <a:ln>
            <a:noFill/>
          </a:ln>
        </p:spPr>
        <p:txBody>
          <a:bodyPr anchorCtr="0" anchor="ctr" bIns="91425" lIns="91425" rIns="91425" tIns="91425"/>
          <a:lstStyle>
            <a:lvl1pPr indent="0" lvl="0" marL="0" marR="0" rtl="0" algn="l">
              <a:spcBef>
                <a:spcPts val="0"/>
              </a:spcBef>
              <a:buClr>
                <a:srgbClr val="888888"/>
              </a:buClr>
              <a:buFont typeface="Calibri"/>
              <a:buNone/>
              <a:defRPr b="0" i="0" sz="3200" u="none" cap="none" strike="noStrike">
                <a:solidFill>
                  <a:srgbClr val="888888"/>
                </a:solidFill>
                <a:latin typeface="Calibri"/>
                <a:ea typeface="Calibri"/>
                <a:cs typeface="Calibri"/>
                <a:sym typeface="Calibri"/>
              </a:defRPr>
            </a:lvl1pPr>
            <a:lvl2pPr indent="0" lvl="1" marL="457200" marR="0" rtl="0" algn="l">
              <a:spcBef>
                <a:spcPts val="0"/>
              </a:spcBef>
              <a:buClr>
                <a:schemeClr val="dk1"/>
              </a:buClr>
              <a:buFont typeface="Calibri"/>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rtl="0">
              <a:spcBef>
                <a:spcPts val="0"/>
              </a:spcBef>
              <a:buFont typeface="Calibri"/>
              <a:buNone/>
              <a:defRPr sz="16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
        <p:nvSpPr>
          <p:cNvPr id="69" name="Shape 6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1" name="Shape 11"/>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jp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jpg"/><Relationship Id="rId5"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jpg"/><Relationship Id="rId5"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1.png"/><Relationship Id="rId4" Type="http://schemas.openxmlformats.org/officeDocument/2006/relationships/image" Target="../media/image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idx="1" type="subTitle"/>
          </p:nvPr>
        </p:nvSpPr>
        <p:spPr>
          <a:xfrm>
            <a:off x="6126480" y="320039"/>
            <a:ext cx="5568696" cy="6153912"/>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b="0" i="0" lang="en-US" sz="2400" u="none" cap="none" strike="noStrike">
                <a:solidFill>
                  <a:schemeClr val="dk1"/>
                </a:solidFill>
                <a:latin typeface="Calibri"/>
                <a:ea typeface="Calibri"/>
                <a:cs typeface="Calibri"/>
                <a:sym typeface="Calibri"/>
              </a:rPr>
              <a:t>					</a:t>
            </a:r>
          </a:p>
          <a:p>
            <a:pPr indent="0" lvl="0" marL="0" marR="0" rtl="0" algn="just">
              <a:lnSpc>
                <a:spcPct val="90000"/>
              </a:lnSpc>
              <a:spcBef>
                <a:spcPts val="1000"/>
              </a:spcBef>
              <a:buClr>
                <a:srgbClr val="595959"/>
              </a:buClr>
              <a:buSzPct val="25000"/>
              <a:buFont typeface="Arial"/>
              <a:buNone/>
            </a:pPr>
            <a:r>
              <a:t/>
            </a:r>
            <a:endParaRPr/>
          </a:p>
        </p:txBody>
      </p:sp>
      <p:pic>
        <p:nvPicPr>
          <p:cNvPr descr="http://media3.onsugar.com/files/2012/04/14/1/192/1922441/35862746f8be1f7b_customerservice.xxxlarge_1.jpg" id="89" name="Shape 89"/>
          <p:cNvPicPr preferRelativeResize="0"/>
          <p:nvPr/>
        </p:nvPicPr>
        <p:blipFill rotWithShape="1">
          <a:blip r:embed="rId3">
            <a:alphaModFix/>
          </a:blip>
          <a:srcRect b="0" l="0" r="0" t="0"/>
          <a:stretch/>
        </p:blipFill>
        <p:spPr>
          <a:xfrm>
            <a:off x="7119575" y="231500"/>
            <a:ext cx="4860300" cy="6318599"/>
          </a:xfrm>
          <a:prstGeom prst="rect">
            <a:avLst/>
          </a:prstGeom>
          <a:noFill/>
          <a:ln>
            <a:noFill/>
          </a:ln>
        </p:spPr>
      </p:pic>
      <p:pic>
        <p:nvPicPr>
          <p:cNvPr descr="1-intro.jpg" id="90" name="Shape 90"/>
          <p:cNvPicPr preferRelativeResize="0"/>
          <p:nvPr/>
        </p:nvPicPr>
        <p:blipFill>
          <a:blip r:embed="rId4">
            <a:alphaModFix/>
          </a:blip>
          <a:stretch>
            <a:fillRect/>
          </a:stretch>
        </p:blipFill>
        <p:spPr>
          <a:xfrm>
            <a:off x="377975" y="307700"/>
            <a:ext cx="5457825" cy="2460224"/>
          </a:xfrm>
          <a:prstGeom prst="rect">
            <a:avLst/>
          </a:prstGeom>
          <a:noFill/>
          <a:ln>
            <a:noFill/>
          </a:ln>
        </p:spPr>
      </p:pic>
      <p:sp>
        <p:nvSpPr>
          <p:cNvPr id="91" name="Shape 91"/>
          <p:cNvSpPr txBox="1"/>
          <p:nvPr/>
        </p:nvSpPr>
        <p:spPr>
          <a:xfrm>
            <a:off x="377975" y="2324025"/>
            <a:ext cx="6322500" cy="3529499"/>
          </a:xfrm>
          <a:prstGeom prst="rect">
            <a:avLst/>
          </a:prstGeom>
          <a:noFill/>
          <a:ln>
            <a:noFill/>
          </a:ln>
        </p:spPr>
        <p:txBody>
          <a:bodyPr anchorCtr="0" anchor="t" bIns="91425" lIns="91425" rIns="91425" tIns="91425">
            <a:noAutofit/>
          </a:bodyPr>
          <a:lstStyle/>
          <a:p>
            <a:pPr lvl="0" rtl="0">
              <a:spcBef>
                <a:spcPts val="0"/>
              </a:spcBef>
              <a:buNone/>
            </a:pPr>
            <a:r>
              <a:t/>
            </a:r>
            <a:endParaRPr b="1" sz="3500">
              <a:solidFill>
                <a:srgbClr val="980000"/>
              </a:solidFill>
            </a:endParaRPr>
          </a:p>
          <a:p>
            <a:pPr lvl="0" rtl="0">
              <a:spcBef>
                <a:spcPts val="0"/>
              </a:spcBef>
              <a:buNone/>
            </a:pPr>
            <a:r>
              <a:t/>
            </a:r>
            <a:endParaRPr b="1" sz="2400">
              <a:solidFill>
                <a:srgbClr val="980000"/>
              </a:solidFill>
            </a:endParaRPr>
          </a:p>
          <a:p>
            <a:pPr lvl="0" rtl="0">
              <a:spcBef>
                <a:spcPts val="0"/>
              </a:spcBef>
              <a:buNone/>
            </a:pPr>
            <a:r>
              <a:rPr b="1" lang="en-US" sz="2500">
                <a:solidFill>
                  <a:srgbClr val="980000"/>
                </a:solidFill>
              </a:rPr>
              <a:t>CONSUMER COMPLAINTS ANALYSIS USING HIVE &amp; COMPANY’S RESPONSE PREDICTION USING NAIVE BAYES</a:t>
            </a:r>
          </a:p>
          <a:p>
            <a:pPr lvl="0" rtl="0">
              <a:spcBef>
                <a:spcPts val="0"/>
              </a:spcBef>
              <a:buNone/>
            </a:pPr>
            <a:r>
              <a:t/>
            </a:r>
            <a:endParaRPr b="1" sz="600">
              <a:solidFill>
                <a:srgbClr val="980000"/>
              </a:solidFill>
            </a:endParaRPr>
          </a:p>
          <a:p>
            <a:pPr lvl="0" rtl="0">
              <a:spcBef>
                <a:spcPts val="0"/>
              </a:spcBef>
              <a:buNone/>
            </a:pPr>
            <a:r>
              <a:t/>
            </a:r>
            <a:endParaRPr b="1" sz="600">
              <a:solidFill>
                <a:srgbClr val="980000"/>
              </a:solidFill>
            </a:endParaRPr>
          </a:p>
          <a:p>
            <a:pPr lvl="0" rtl="0">
              <a:spcBef>
                <a:spcPts val="0"/>
              </a:spcBef>
              <a:buNone/>
            </a:pPr>
            <a:r>
              <a:t/>
            </a:r>
            <a:endParaRPr b="1" sz="600">
              <a:solidFill>
                <a:srgbClr val="980000"/>
              </a:solidFill>
            </a:endParaRPr>
          </a:p>
          <a:p>
            <a:pPr lvl="0" rtl="0">
              <a:spcBef>
                <a:spcPts val="0"/>
              </a:spcBef>
              <a:buNone/>
            </a:pPr>
            <a:r>
              <a:t/>
            </a:r>
            <a:endParaRPr b="1" sz="600">
              <a:solidFill>
                <a:srgbClr val="980000"/>
              </a:solidFill>
            </a:endParaRPr>
          </a:p>
          <a:p>
            <a:pPr lvl="0" rtl="0">
              <a:spcBef>
                <a:spcPts val="0"/>
              </a:spcBef>
              <a:buNone/>
            </a:pPr>
            <a:r>
              <a:t/>
            </a:r>
            <a:endParaRPr b="1" sz="600">
              <a:solidFill>
                <a:srgbClr val="980000"/>
              </a:solidFill>
            </a:endParaRPr>
          </a:p>
          <a:p>
            <a:pPr lvl="0" rtl="0">
              <a:spcBef>
                <a:spcPts val="0"/>
              </a:spcBef>
              <a:buNone/>
            </a:pPr>
            <a:r>
              <a:t/>
            </a:r>
            <a:endParaRPr b="1" sz="600">
              <a:solidFill>
                <a:srgbClr val="980000"/>
              </a:solidFill>
            </a:endParaRPr>
          </a:p>
          <a:p>
            <a:pPr lvl="0" rtl="0">
              <a:spcBef>
                <a:spcPts val="0"/>
              </a:spcBef>
              <a:buNone/>
            </a:pPr>
            <a:r>
              <a:rPr b="1" lang="en-US" sz="2300">
                <a:solidFill>
                  <a:srgbClr val="134F5C"/>
                </a:solidFill>
              </a:rPr>
              <a:t>Team Members:</a:t>
            </a:r>
          </a:p>
          <a:p>
            <a:pPr lvl="0" rtl="0">
              <a:spcBef>
                <a:spcPts val="0"/>
              </a:spcBef>
              <a:buNone/>
            </a:pPr>
            <a:r>
              <a:rPr b="1" lang="en-US" sz="2300">
                <a:solidFill>
                  <a:srgbClr val="134F5C"/>
                </a:solidFill>
              </a:rPr>
              <a:t>Ankit Basarkar</a:t>
            </a:r>
          </a:p>
          <a:p>
            <a:pPr lvl="0" rtl="0">
              <a:spcBef>
                <a:spcPts val="0"/>
              </a:spcBef>
              <a:buNone/>
            </a:pPr>
            <a:r>
              <a:rPr b="1" lang="en-US" sz="2300">
                <a:solidFill>
                  <a:srgbClr val="134F5C"/>
                </a:solidFill>
              </a:rPr>
              <a:t>Manoj Gyanani</a:t>
            </a:r>
          </a:p>
          <a:p>
            <a:pPr lvl="0">
              <a:spcBef>
                <a:spcPts val="0"/>
              </a:spcBef>
              <a:buNone/>
            </a:pPr>
            <a:r>
              <a:rPr b="1" lang="en-US" sz="2300">
                <a:solidFill>
                  <a:srgbClr val="134F5C"/>
                </a:solidFill>
              </a:rPr>
              <a:t>Nishant Goel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838200" y="365125"/>
            <a:ext cx="10515599" cy="1325700"/>
          </a:xfrm>
          <a:prstGeom prst="rect">
            <a:avLst/>
          </a:prstGeom>
        </p:spPr>
        <p:txBody>
          <a:bodyPr anchorCtr="0" anchor="ctr" bIns="91425" lIns="91425" rIns="91425" tIns="91425">
            <a:noAutofit/>
          </a:bodyPr>
          <a:lstStyle/>
          <a:p>
            <a:pPr lvl="0" rtl="0" algn="ctr">
              <a:spcBef>
                <a:spcPts val="0"/>
              </a:spcBef>
              <a:buNone/>
            </a:pPr>
            <a:r>
              <a:rPr lang="en-US"/>
              <a:t>Having problem dealing with commas</a:t>
            </a:r>
          </a:p>
          <a:p>
            <a:pPr lvl="0" algn="ctr">
              <a:spcBef>
                <a:spcPts val="0"/>
              </a:spcBef>
              <a:buNone/>
            </a:pPr>
            <a:r>
              <a:rPr lang="en-US"/>
              <a:t>Don’t worry custom serde is available </a:t>
            </a:r>
          </a:p>
        </p:txBody>
      </p:sp>
      <p:pic>
        <p:nvPicPr>
          <p:cNvPr id="157" name="Shape 157"/>
          <p:cNvPicPr preferRelativeResize="0"/>
          <p:nvPr/>
        </p:nvPicPr>
        <p:blipFill>
          <a:blip r:embed="rId3">
            <a:alphaModFix/>
          </a:blip>
          <a:stretch>
            <a:fillRect/>
          </a:stretch>
        </p:blipFill>
        <p:spPr>
          <a:xfrm>
            <a:off x="1409700" y="1947862"/>
            <a:ext cx="9372600" cy="296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602887" y="2573499"/>
            <a:ext cx="10986224" cy="1484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1395412" y="1009650"/>
            <a:ext cx="940117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b="59732" l="0" r="-2637" t="0"/>
          <a:stretch/>
        </p:blipFill>
        <p:spPr>
          <a:xfrm>
            <a:off x="2265400" y="267725"/>
            <a:ext cx="9226374" cy="4160125"/>
          </a:xfrm>
          <a:prstGeom prst="rect">
            <a:avLst/>
          </a:prstGeom>
          <a:noFill/>
          <a:ln>
            <a:noFill/>
          </a:ln>
        </p:spPr>
      </p:pic>
      <p:pic>
        <p:nvPicPr>
          <p:cNvPr descr="magnifying-glass-analysis-300x300.jpg" id="176" name="Shape 176"/>
          <p:cNvPicPr preferRelativeResize="0"/>
          <p:nvPr/>
        </p:nvPicPr>
        <p:blipFill>
          <a:blip r:embed="rId4">
            <a:alphaModFix/>
          </a:blip>
          <a:stretch>
            <a:fillRect/>
          </a:stretch>
        </p:blipFill>
        <p:spPr>
          <a:xfrm>
            <a:off x="1042600" y="2842050"/>
            <a:ext cx="3385250" cy="3439299"/>
          </a:xfrm>
          <a:prstGeom prst="rect">
            <a:avLst/>
          </a:prstGeom>
          <a:noFill/>
          <a:ln>
            <a:noFill/>
          </a:ln>
        </p:spPr>
      </p:pic>
      <p:pic>
        <p:nvPicPr>
          <p:cNvPr descr="website-analysis.jpg" id="177" name="Shape 177"/>
          <p:cNvPicPr preferRelativeResize="0"/>
          <p:nvPr/>
        </p:nvPicPr>
        <p:blipFill>
          <a:blip r:embed="rId5">
            <a:alphaModFix/>
          </a:blip>
          <a:stretch>
            <a:fillRect/>
          </a:stretch>
        </p:blipFill>
        <p:spPr>
          <a:xfrm>
            <a:off x="7331675" y="2842050"/>
            <a:ext cx="3810000" cy="343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idx="1" type="body"/>
          </p:nvPr>
        </p:nvSpPr>
        <p:spPr>
          <a:xfrm>
            <a:off x="838200" y="594700"/>
            <a:ext cx="10515599" cy="4351199"/>
          </a:xfrm>
          <a:prstGeom prst="rect">
            <a:avLst/>
          </a:prstGeom>
        </p:spPr>
        <p:txBody>
          <a:bodyPr anchorCtr="0" anchor="t" bIns="91425" lIns="91425" rIns="91425" tIns="91425">
            <a:noAutofit/>
          </a:bodyPr>
          <a:lstStyle/>
          <a:p>
            <a:pPr indent="0" lvl="0" marL="177800" rtl="0">
              <a:spcBef>
                <a:spcPts val="0"/>
              </a:spcBef>
              <a:buNone/>
            </a:pPr>
            <a:r>
              <a:rPr b="1" lang="en-US" sz="3200">
                <a:solidFill>
                  <a:srgbClr val="CC0000"/>
                </a:solidFill>
              </a:rPr>
              <a:t>Financial Institutions : 3017  </a:t>
            </a:r>
          </a:p>
          <a:p>
            <a:pPr lvl="0" rtl="0">
              <a:spcBef>
                <a:spcPts val="0"/>
              </a:spcBef>
              <a:buNone/>
            </a:pPr>
            <a:r>
              <a:t/>
            </a:r>
            <a:endParaRPr sz="600"/>
          </a:p>
          <a:p>
            <a:pPr lvl="0" rtl="0">
              <a:spcBef>
                <a:spcPts val="0"/>
              </a:spcBef>
              <a:buNone/>
            </a:pPr>
            <a:r>
              <a:rPr b="1" lang="en-US" sz="3200">
                <a:solidFill>
                  <a:srgbClr val="0000FF"/>
                </a:solidFill>
              </a:rPr>
              <a:t>Total Complaints : 1,92,644</a:t>
            </a:r>
          </a:p>
          <a:p>
            <a:pPr lvl="0" rtl="0">
              <a:spcBef>
                <a:spcPts val="0"/>
              </a:spcBef>
              <a:buNone/>
            </a:pPr>
            <a:r>
              <a:t/>
            </a:r>
            <a:endParaRPr sz="600"/>
          </a:p>
          <a:p>
            <a:pPr lvl="0" rtl="0">
              <a:spcBef>
                <a:spcPts val="0"/>
              </a:spcBef>
              <a:buNone/>
            </a:pPr>
            <a:r>
              <a:rPr b="1" lang="en-US" sz="3200">
                <a:solidFill>
                  <a:srgbClr val="FF9900"/>
                </a:solidFill>
              </a:rPr>
              <a:t>Closed Complaints: 1,87,956</a:t>
            </a:r>
          </a:p>
          <a:p>
            <a:pPr lvl="0" rtl="0">
              <a:spcBef>
                <a:spcPts val="0"/>
              </a:spcBef>
              <a:buNone/>
            </a:pPr>
            <a:r>
              <a:t/>
            </a:r>
            <a:endParaRPr sz="600"/>
          </a:p>
          <a:p>
            <a:pPr lvl="0" rtl="0">
              <a:spcBef>
                <a:spcPts val="0"/>
              </a:spcBef>
              <a:buNone/>
            </a:pPr>
            <a:r>
              <a:rPr b="1" lang="en-US" sz="3200">
                <a:solidFill>
                  <a:srgbClr val="38761D"/>
                </a:solidFill>
              </a:rPr>
              <a:t>Consumers (got timely response): 98% </a:t>
            </a:r>
          </a:p>
          <a:p>
            <a:pPr lvl="0" rtl="0">
              <a:spcBef>
                <a:spcPts val="0"/>
              </a:spcBef>
              <a:buNone/>
            </a:pPr>
            <a:r>
              <a:t/>
            </a:r>
            <a:endParaRPr sz="600"/>
          </a:p>
          <a:p>
            <a:pPr lvl="0" rtl="0">
              <a:spcBef>
                <a:spcPts val="0"/>
              </a:spcBef>
              <a:buNone/>
            </a:pPr>
            <a:r>
              <a:t/>
            </a:r>
            <a:endParaRPr sz="600"/>
          </a:p>
          <a:p>
            <a:pPr lvl="0" rtl="0">
              <a:spcBef>
                <a:spcPts val="0"/>
              </a:spcBef>
              <a:buNone/>
            </a:pPr>
            <a:r>
              <a:rPr lang="en-US"/>
              <a:t>  </a:t>
            </a:r>
          </a:p>
          <a:p>
            <a:pPr lvl="0">
              <a:spcBef>
                <a:spcPts val="0"/>
              </a:spcBef>
              <a:buNone/>
            </a:pPr>
            <a:r>
              <a:t/>
            </a:r>
            <a:endParaRPr/>
          </a:p>
        </p:txBody>
      </p:sp>
      <p:pic>
        <p:nvPicPr>
          <p:cNvPr descr="FinancialInstitution.png" id="184" name="Shape 184"/>
          <p:cNvPicPr preferRelativeResize="0"/>
          <p:nvPr/>
        </p:nvPicPr>
        <p:blipFill>
          <a:blip r:embed="rId3">
            <a:alphaModFix/>
          </a:blip>
          <a:stretch>
            <a:fillRect/>
          </a:stretch>
        </p:blipFill>
        <p:spPr>
          <a:xfrm>
            <a:off x="7198975" y="315750"/>
            <a:ext cx="4745875" cy="2608675"/>
          </a:xfrm>
          <a:prstGeom prst="rect">
            <a:avLst/>
          </a:prstGeom>
          <a:noFill/>
          <a:ln>
            <a:noFill/>
          </a:ln>
        </p:spPr>
      </p:pic>
      <p:sp>
        <p:nvSpPr>
          <p:cNvPr id="185" name="Shape 185"/>
          <p:cNvSpPr txBox="1"/>
          <p:nvPr/>
        </p:nvSpPr>
        <p:spPr>
          <a:xfrm>
            <a:off x="8011300" y="2265400"/>
            <a:ext cx="2862600" cy="16683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Complaint.jpg" id="186" name="Shape 186"/>
          <p:cNvPicPr preferRelativeResize="0"/>
          <p:nvPr/>
        </p:nvPicPr>
        <p:blipFill>
          <a:blip r:embed="rId4">
            <a:alphaModFix/>
          </a:blip>
          <a:stretch>
            <a:fillRect/>
          </a:stretch>
        </p:blipFill>
        <p:spPr>
          <a:xfrm>
            <a:off x="6899200" y="4057200"/>
            <a:ext cx="4560519" cy="2471198"/>
          </a:xfrm>
          <a:prstGeom prst="rect">
            <a:avLst/>
          </a:prstGeom>
          <a:noFill/>
          <a:ln>
            <a:noFill/>
          </a:ln>
        </p:spPr>
      </p:pic>
      <p:pic>
        <p:nvPicPr>
          <p:cNvPr descr="shutterstock_96368201.jpg" id="187" name="Shape 187"/>
          <p:cNvPicPr preferRelativeResize="0"/>
          <p:nvPr/>
        </p:nvPicPr>
        <p:blipFill>
          <a:blip r:embed="rId5">
            <a:alphaModFix/>
          </a:blip>
          <a:stretch>
            <a:fillRect/>
          </a:stretch>
        </p:blipFill>
        <p:spPr>
          <a:xfrm>
            <a:off x="1029750" y="4119050"/>
            <a:ext cx="3047974" cy="2471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838200" y="365125"/>
            <a:ext cx="11280899" cy="376200"/>
          </a:xfrm>
          <a:prstGeom prst="rect">
            <a:avLst/>
          </a:prstGeom>
        </p:spPr>
        <p:txBody>
          <a:bodyPr anchorCtr="0" anchor="ctr" bIns="91425" lIns="91425" rIns="91425" tIns="91425">
            <a:noAutofit/>
          </a:bodyPr>
          <a:lstStyle/>
          <a:p>
            <a:pPr lvl="0">
              <a:spcBef>
                <a:spcPts val="0"/>
              </a:spcBef>
              <a:buNone/>
            </a:pPr>
            <a:r>
              <a:rPr lang="en-US" sz="4000">
                <a:solidFill>
                  <a:srgbClr val="E06666"/>
                </a:solidFill>
              </a:rPr>
              <a:t>Consumer Complaints by U.S. State</a:t>
            </a:r>
          </a:p>
        </p:txBody>
      </p:sp>
      <p:sp>
        <p:nvSpPr>
          <p:cNvPr id="194" name="Shape 194"/>
          <p:cNvSpPr txBox="1"/>
          <p:nvPr>
            <p:ph idx="1" type="body"/>
          </p:nvPr>
        </p:nvSpPr>
        <p:spPr>
          <a:xfrm>
            <a:off x="838200" y="1825625"/>
            <a:ext cx="10515599" cy="4351199"/>
          </a:xfrm>
          <a:prstGeom prst="rect">
            <a:avLst/>
          </a:prstGeom>
        </p:spPr>
        <p:txBody>
          <a:bodyPr anchorCtr="0" anchor="t" bIns="91425" lIns="91425" rIns="91425" tIns="91425">
            <a:noAutofit/>
          </a:bodyPr>
          <a:lstStyle/>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b="1"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rPr b="1" lang="en-US" sz="1600">
                <a:solidFill>
                  <a:srgbClr val="1155CC"/>
                </a:solidFill>
                <a:latin typeface="Arial"/>
                <a:ea typeface="Arial"/>
                <a:cs typeface="Arial"/>
                <a:sym typeface="Arial"/>
              </a:rPr>
              <a:t>Select count(complaint_id) as Complaint_Count , state from consumer_complaints where state &lt;&gt; "" group by state order by Complaint_Count desc;</a:t>
            </a:r>
          </a:p>
          <a:p>
            <a:pPr lvl="0">
              <a:spcBef>
                <a:spcPts val="0"/>
              </a:spcBef>
              <a:buNone/>
            </a:pPr>
            <a:r>
              <a:t/>
            </a:r>
            <a:endParaRPr/>
          </a:p>
        </p:txBody>
      </p:sp>
      <p:pic>
        <p:nvPicPr>
          <p:cNvPr descr="Statewise_Complaints.png" id="195" name="Shape 195"/>
          <p:cNvPicPr preferRelativeResize="0"/>
          <p:nvPr/>
        </p:nvPicPr>
        <p:blipFill>
          <a:blip r:embed="rId3">
            <a:alphaModFix/>
          </a:blip>
          <a:stretch>
            <a:fillRect/>
          </a:stretch>
        </p:blipFill>
        <p:spPr>
          <a:xfrm>
            <a:off x="1380764" y="1253400"/>
            <a:ext cx="9051736" cy="4351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838200" y="365125"/>
            <a:ext cx="10515599" cy="989400"/>
          </a:xfrm>
          <a:prstGeom prst="rect">
            <a:avLst/>
          </a:prstGeom>
        </p:spPr>
        <p:txBody>
          <a:bodyPr anchorCtr="0" anchor="ctr" bIns="91425" lIns="91425" rIns="91425" tIns="91425">
            <a:noAutofit/>
          </a:bodyPr>
          <a:lstStyle/>
          <a:p>
            <a:pPr lvl="0">
              <a:spcBef>
                <a:spcPts val="0"/>
              </a:spcBef>
              <a:buNone/>
            </a:pPr>
            <a:r>
              <a:rPr lang="en-US" sz="4000">
                <a:solidFill>
                  <a:srgbClr val="CC0000"/>
                </a:solidFill>
              </a:rPr>
              <a:t>Products with Most Complaints</a:t>
            </a:r>
          </a:p>
        </p:txBody>
      </p:sp>
      <p:sp>
        <p:nvSpPr>
          <p:cNvPr id="202" name="Shape 202"/>
          <p:cNvSpPr txBox="1"/>
          <p:nvPr>
            <p:ph idx="1" type="body"/>
          </p:nvPr>
        </p:nvSpPr>
        <p:spPr>
          <a:xfrm>
            <a:off x="838200" y="5583775"/>
            <a:ext cx="10515599" cy="8838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A64D79"/>
                </a:solidFill>
                <a:latin typeface="Arial"/>
                <a:ea typeface="Arial"/>
                <a:cs typeface="Arial"/>
                <a:sym typeface="Arial"/>
              </a:rPr>
              <a:t>Select product, count(complaint_id) as complaints from consumer_complaints group by product order by complaints;</a:t>
            </a:r>
          </a:p>
        </p:txBody>
      </p:sp>
      <p:pic>
        <p:nvPicPr>
          <p:cNvPr descr="Product_Complaint.png" id="203" name="Shape 203"/>
          <p:cNvPicPr preferRelativeResize="0"/>
          <p:nvPr/>
        </p:nvPicPr>
        <p:blipFill>
          <a:blip r:embed="rId3">
            <a:alphaModFix/>
          </a:blip>
          <a:stretch>
            <a:fillRect/>
          </a:stretch>
        </p:blipFill>
        <p:spPr>
          <a:xfrm>
            <a:off x="838200" y="1699850"/>
            <a:ext cx="10515598" cy="3380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838200" y="365125"/>
            <a:ext cx="10515599" cy="804000"/>
          </a:xfrm>
          <a:prstGeom prst="rect">
            <a:avLst/>
          </a:prstGeom>
        </p:spPr>
        <p:txBody>
          <a:bodyPr anchorCtr="0" anchor="ctr" bIns="91425" lIns="91425" rIns="91425" tIns="91425">
            <a:noAutofit/>
          </a:bodyPr>
          <a:lstStyle/>
          <a:p>
            <a:pPr lvl="0" algn="ctr">
              <a:spcBef>
                <a:spcPts val="0"/>
              </a:spcBef>
              <a:buNone/>
            </a:pPr>
            <a:r>
              <a:rPr lang="en-US" sz="4000">
                <a:solidFill>
                  <a:srgbClr val="3C78D8"/>
                </a:solidFill>
              </a:rPr>
              <a:t>Top Five Companies with Most Complaints</a:t>
            </a:r>
          </a:p>
        </p:txBody>
      </p:sp>
      <p:sp>
        <p:nvSpPr>
          <p:cNvPr id="210" name="Shape 210"/>
          <p:cNvSpPr txBox="1"/>
          <p:nvPr>
            <p:ph idx="1" type="body"/>
          </p:nvPr>
        </p:nvSpPr>
        <p:spPr>
          <a:xfrm>
            <a:off x="755675" y="5560550"/>
            <a:ext cx="10598100" cy="6162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6AA84F"/>
                </a:solidFill>
                <a:latin typeface="Arial"/>
                <a:ea typeface="Arial"/>
                <a:cs typeface="Arial"/>
                <a:sym typeface="Arial"/>
              </a:rPr>
              <a:t>Select Company, count(Complaint_id) as Complaint_Count from Consumer_Complaints group by Company order by Complaint_Count desc limit 5;</a:t>
            </a:r>
          </a:p>
        </p:txBody>
      </p:sp>
      <p:pic>
        <p:nvPicPr>
          <p:cNvPr descr="Top5companies.png" id="211" name="Shape 211"/>
          <p:cNvPicPr preferRelativeResize="0"/>
          <p:nvPr/>
        </p:nvPicPr>
        <p:blipFill>
          <a:blip r:embed="rId3">
            <a:alphaModFix/>
          </a:blip>
          <a:stretch>
            <a:fillRect/>
          </a:stretch>
        </p:blipFill>
        <p:spPr>
          <a:xfrm>
            <a:off x="2745162" y="1157287"/>
            <a:ext cx="6701674" cy="454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838200" y="365125"/>
            <a:ext cx="10515599" cy="661500"/>
          </a:xfrm>
          <a:prstGeom prst="rect">
            <a:avLst/>
          </a:prstGeom>
        </p:spPr>
        <p:txBody>
          <a:bodyPr anchorCtr="0" anchor="ctr" bIns="91425" lIns="91425" rIns="91425" tIns="91425">
            <a:noAutofit/>
          </a:bodyPr>
          <a:lstStyle/>
          <a:p>
            <a:pPr lvl="0">
              <a:spcBef>
                <a:spcPts val="0"/>
              </a:spcBef>
              <a:buNone/>
            </a:pPr>
            <a:r>
              <a:rPr lang="en-US">
                <a:solidFill>
                  <a:srgbClr val="6AA84F"/>
                </a:solidFill>
              </a:rPr>
              <a:t>Most common Issues in complaints</a:t>
            </a:r>
          </a:p>
        </p:txBody>
      </p:sp>
      <p:sp>
        <p:nvSpPr>
          <p:cNvPr id="218" name="Shape 218"/>
          <p:cNvSpPr txBox="1"/>
          <p:nvPr>
            <p:ph idx="1" type="body"/>
          </p:nvPr>
        </p:nvSpPr>
        <p:spPr>
          <a:xfrm>
            <a:off x="838200" y="5515325"/>
            <a:ext cx="9954900" cy="6615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1155CC"/>
                </a:solidFill>
                <a:latin typeface="Arial"/>
                <a:ea typeface="Arial"/>
                <a:cs typeface="Arial"/>
                <a:sym typeface="Arial"/>
              </a:rPr>
              <a:t>Select issue, count(issue) as issues_of_thistype from consumer_complaints group by issue order by issues_of_thistype desc limit 15;</a:t>
            </a:r>
          </a:p>
        </p:txBody>
      </p:sp>
      <p:pic>
        <p:nvPicPr>
          <p:cNvPr descr="8.png" id="219" name="Shape 219"/>
          <p:cNvPicPr preferRelativeResize="0"/>
          <p:nvPr/>
        </p:nvPicPr>
        <p:blipFill>
          <a:blip r:embed="rId3">
            <a:alphaModFix/>
          </a:blip>
          <a:stretch>
            <a:fillRect/>
          </a:stretch>
        </p:blipFill>
        <p:spPr>
          <a:xfrm>
            <a:off x="838200" y="1140600"/>
            <a:ext cx="8315300" cy="4248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838200" y="323925"/>
            <a:ext cx="10515599" cy="1325700"/>
          </a:xfrm>
          <a:prstGeom prst="rect">
            <a:avLst/>
          </a:prstGeom>
        </p:spPr>
        <p:txBody>
          <a:bodyPr anchorCtr="0" anchor="ctr" bIns="91425" lIns="91425" rIns="91425" tIns="91425">
            <a:noAutofit/>
          </a:bodyPr>
          <a:lstStyle/>
          <a:p>
            <a:pPr lvl="0">
              <a:spcBef>
                <a:spcPts val="0"/>
              </a:spcBef>
              <a:buNone/>
            </a:pPr>
            <a:r>
              <a:rPr lang="en-US">
                <a:solidFill>
                  <a:srgbClr val="783F04"/>
                </a:solidFill>
              </a:rPr>
              <a:t>Mode of Complaints</a:t>
            </a:r>
          </a:p>
        </p:txBody>
      </p:sp>
      <p:sp>
        <p:nvSpPr>
          <p:cNvPr id="226" name="Shape 226"/>
          <p:cNvSpPr txBox="1"/>
          <p:nvPr>
            <p:ph idx="1" type="body"/>
          </p:nvPr>
        </p:nvSpPr>
        <p:spPr>
          <a:xfrm>
            <a:off x="838200" y="5903350"/>
            <a:ext cx="10515599" cy="840600"/>
          </a:xfrm>
          <a:prstGeom prst="rect">
            <a:avLst/>
          </a:prstGeom>
        </p:spPr>
        <p:txBody>
          <a:bodyPr anchorCtr="0" anchor="t" bIns="91425" lIns="91425" rIns="91425" tIns="91425">
            <a:noAutofit/>
          </a:bodyPr>
          <a:lstStyle/>
          <a:p>
            <a:pPr indent="0" lvl="0" marL="0" rtl="0">
              <a:lnSpc>
                <a:spcPct val="120000"/>
              </a:lnSpc>
              <a:spcBef>
                <a:spcPts val="0"/>
              </a:spcBef>
              <a:spcAft>
                <a:spcPts val="500"/>
              </a:spcAft>
              <a:buNone/>
            </a:pPr>
            <a:r>
              <a:rPr b="1" lang="en-US" sz="1600">
                <a:solidFill>
                  <a:srgbClr val="1155CC"/>
                </a:solidFill>
                <a:latin typeface="Arial"/>
                <a:ea typeface="Arial"/>
                <a:cs typeface="Arial"/>
                <a:sym typeface="Arial"/>
              </a:rPr>
              <a:t>Select Submitted_via, count(Complaint_ID) as count from Consumer_Complaints group by Submitted_via order by count desc Limit 6;</a:t>
            </a: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600">
              <a:solidFill>
                <a:srgbClr val="262626"/>
              </a:solidFill>
              <a:latin typeface="Arial"/>
              <a:ea typeface="Arial"/>
              <a:cs typeface="Arial"/>
              <a:sym typeface="Arial"/>
            </a:endParaRPr>
          </a:p>
          <a:p>
            <a:pPr indent="-69850" lvl="0" marL="0" rtl="0">
              <a:lnSpc>
                <a:spcPct val="120000"/>
              </a:lnSpc>
              <a:spcBef>
                <a:spcPts val="0"/>
              </a:spcBef>
              <a:spcAft>
                <a:spcPts val="500"/>
              </a:spcAft>
              <a:buClr>
                <a:schemeClr val="dk1"/>
              </a:buClr>
              <a:buSzPct val="68750"/>
              <a:buFont typeface="Arial"/>
              <a:buNone/>
            </a:pPr>
            <a:r>
              <a:t/>
            </a:r>
            <a:endParaRPr sz="1600">
              <a:solidFill>
                <a:srgbClr val="262626"/>
              </a:solidFill>
              <a:latin typeface="Arial"/>
              <a:ea typeface="Arial"/>
              <a:cs typeface="Arial"/>
              <a:sym typeface="Arial"/>
            </a:endParaRPr>
          </a:p>
          <a:p>
            <a:pPr lvl="0">
              <a:spcBef>
                <a:spcPts val="0"/>
              </a:spcBef>
              <a:buNone/>
            </a:pPr>
            <a:r>
              <a:t/>
            </a:r>
            <a:endParaRPr/>
          </a:p>
        </p:txBody>
      </p:sp>
      <p:pic>
        <p:nvPicPr>
          <p:cNvPr descr="Q14.png" id="227" name="Shape 227"/>
          <p:cNvPicPr preferRelativeResize="0"/>
          <p:nvPr/>
        </p:nvPicPr>
        <p:blipFill>
          <a:blip r:embed="rId3">
            <a:alphaModFix/>
          </a:blip>
          <a:stretch>
            <a:fillRect/>
          </a:stretch>
        </p:blipFill>
        <p:spPr>
          <a:xfrm>
            <a:off x="2666200" y="1796475"/>
            <a:ext cx="5788674" cy="3857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506900" y="341225"/>
            <a:ext cx="11252549" cy="6121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838200" y="362450"/>
            <a:ext cx="10515599" cy="661500"/>
          </a:xfrm>
          <a:prstGeom prst="rect">
            <a:avLst/>
          </a:prstGeom>
        </p:spPr>
        <p:txBody>
          <a:bodyPr anchorCtr="0" anchor="ctr" bIns="91425" lIns="91425" rIns="91425" tIns="91425">
            <a:noAutofit/>
          </a:bodyPr>
          <a:lstStyle/>
          <a:p>
            <a:pPr lvl="0">
              <a:spcBef>
                <a:spcPts val="0"/>
              </a:spcBef>
              <a:buNone/>
            </a:pPr>
            <a:r>
              <a:rPr lang="en-US" sz="4000">
                <a:solidFill>
                  <a:srgbClr val="8E7CC3"/>
                </a:solidFill>
              </a:rPr>
              <a:t>Trend in number of complaints over the last year</a:t>
            </a:r>
          </a:p>
        </p:txBody>
      </p:sp>
      <p:sp>
        <p:nvSpPr>
          <p:cNvPr id="234" name="Shape 234"/>
          <p:cNvSpPr txBox="1"/>
          <p:nvPr>
            <p:ph idx="1" type="body"/>
          </p:nvPr>
        </p:nvSpPr>
        <p:spPr>
          <a:xfrm>
            <a:off x="838200" y="5931250"/>
            <a:ext cx="10725000" cy="419099"/>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134F5C"/>
                </a:solidFill>
                <a:latin typeface="Arial"/>
                <a:ea typeface="Arial"/>
                <a:cs typeface="Arial"/>
                <a:sym typeface="Arial"/>
              </a:rPr>
              <a:t>Select count(Complaint_ID) as counter , Month(Date_Received) as month from Consumer_Complaints where Date_Received &gt; 2014-10-31 group by month order by counter desc limit 12;</a:t>
            </a:r>
          </a:p>
        </p:txBody>
      </p:sp>
      <p:pic>
        <p:nvPicPr>
          <p:cNvPr descr="LastYear pattern.png" id="235" name="Shape 235"/>
          <p:cNvPicPr preferRelativeResize="0"/>
          <p:nvPr/>
        </p:nvPicPr>
        <p:blipFill>
          <a:blip r:embed="rId3">
            <a:alphaModFix/>
          </a:blip>
          <a:stretch>
            <a:fillRect/>
          </a:stretch>
        </p:blipFill>
        <p:spPr>
          <a:xfrm>
            <a:off x="1392937" y="1023937"/>
            <a:ext cx="9210675" cy="481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90775" y="222550"/>
            <a:ext cx="11449499" cy="754500"/>
          </a:xfrm>
          <a:prstGeom prst="rect">
            <a:avLst/>
          </a:prstGeom>
        </p:spPr>
        <p:txBody>
          <a:bodyPr anchorCtr="0" anchor="ctr" bIns="91425" lIns="91425" rIns="91425" tIns="91425">
            <a:noAutofit/>
          </a:bodyPr>
          <a:lstStyle/>
          <a:p>
            <a:pPr lvl="0" rtl="0">
              <a:lnSpc>
                <a:spcPct val="120000"/>
              </a:lnSpc>
              <a:spcBef>
                <a:spcPts val="0"/>
              </a:spcBef>
              <a:spcAft>
                <a:spcPts val="500"/>
              </a:spcAft>
              <a:buNone/>
            </a:pPr>
            <a:r>
              <a:t/>
            </a:r>
            <a:endParaRPr sz="4000">
              <a:solidFill>
                <a:srgbClr val="262626"/>
              </a:solidFill>
            </a:endParaRPr>
          </a:p>
          <a:p>
            <a:pPr lvl="0" algn="ctr">
              <a:lnSpc>
                <a:spcPct val="120000"/>
              </a:lnSpc>
              <a:spcBef>
                <a:spcPts val="0"/>
              </a:spcBef>
              <a:spcAft>
                <a:spcPts val="500"/>
              </a:spcAft>
              <a:buClr>
                <a:schemeClr val="dk1"/>
              </a:buClr>
              <a:buSzPct val="27500"/>
              <a:buFont typeface="Arial"/>
              <a:buNone/>
            </a:pPr>
            <a:r>
              <a:rPr lang="en-US" sz="4000">
                <a:solidFill>
                  <a:srgbClr val="BF9000"/>
                </a:solidFill>
              </a:rPr>
              <a:t>Companies that closed consumer complaints timely</a:t>
            </a:r>
          </a:p>
        </p:txBody>
      </p:sp>
      <p:sp>
        <p:nvSpPr>
          <p:cNvPr id="242" name="Shape 242"/>
          <p:cNvSpPr txBox="1"/>
          <p:nvPr>
            <p:ph idx="1" type="body"/>
          </p:nvPr>
        </p:nvSpPr>
        <p:spPr>
          <a:xfrm>
            <a:off x="838200" y="1825625"/>
            <a:ext cx="10515599" cy="4114199"/>
          </a:xfrm>
          <a:prstGeom prst="rect">
            <a:avLst/>
          </a:prstGeom>
        </p:spPr>
        <p:txBody>
          <a:bodyPr anchorCtr="0" anchor="t" bIns="91425" lIns="91425" rIns="91425" tIns="91425">
            <a:noAutofit/>
          </a:bodyPr>
          <a:lstStyle/>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sz="1000">
              <a:solidFill>
                <a:srgbClr val="262626"/>
              </a:solidFill>
              <a:latin typeface="Arial"/>
              <a:ea typeface="Arial"/>
              <a:cs typeface="Arial"/>
              <a:sym typeface="Arial"/>
            </a:endParaRPr>
          </a:p>
          <a:p>
            <a:pPr indent="-69850" lvl="0" marL="0">
              <a:lnSpc>
                <a:spcPct val="120000"/>
              </a:lnSpc>
              <a:spcBef>
                <a:spcPts val="0"/>
              </a:spcBef>
              <a:spcAft>
                <a:spcPts val="500"/>
              </a:spcAft>
              <a:buClr>
                <a:schemeClr val="dk1"/>
              </a:buClr>
              <a:buSzPct val="68750"/>
              <a:buFont typeface="Arial"/>
              <a:buNone/>
            </a:pPr>
            <a:r>
              <a:rPr b="1" lang="en-US" sz="1600">
                <a:solidFill>
                  <a:srgbClr val="741B47"/>
                </a:solidFill>
                <a:latin typeface="Arial"/>
                <a:ea typeface="Arial"/>
                <a:cs typeface="Arial"/>
                <a:sym typeface="Arial"/>
              </a:rPr>
              <a:t>Select Company, count(Complaint_ID) as count from Consumer_Complaints where Company_response_to_consumer &lt;&gt; 'In progress' and Company_response_to_consumer &lt;&gt; 'Untimely response' and Timely_response = 'Yes' group by Company order by count desc Limit 5;</a:t>
            </a:r>
          </a:p>
        </p:txBody>
      </p:sp>
      <p:pic>
        <p:nvPicPr>
          <p:cNvPr descr="TopCompanies_ClosedComplaints.PNG" id="243" name="Shape 243"/>
          <p:cNvPicPr preferRelativeResize="0"/>
          <p:nvPr/>
        </p:nvPicPr>
        <p:blipFill>
          <a:blip r:embed="rId3">
            <a:alphaModFix/>
          </a:blip>
          <a:stretch>
            <a:fillRect/>
          </a:stretch>
        </p:blipFill>
        <p:spPr>
          <a:xfrm>
            <a:off x="3059050" y="1538037"/>
            <a:ext cx="6112949" cy="378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838200" y="547075"/>
            <a:ext cx="10515599" cy="279899"/>
          </a:xfrm>
          <a:prstGeom prst="rect">
            <a:avLst/>
          </a:prstGeom>
        </p:spPr>
        <p:txBody>
          <a:bodyPr anchorCtr="0" anchor="ctr" bIns="91425" lIns="91425" rIns="91425" tIns="91425">
            <a:noAutofit/>
          </a:bodyPr>
          <a:lstStyle/>
          <a:p>
            <a:pPr lvl="0" algn="ctr">
              <a:spcBef>
                <a:spcPts val="0"/>
              </a:spcBef>
              <a:buNone/>
            </a:pPr>
            <a:r>
              <a:rPr lang="en-US" sz="4000">
                <a:solidFill>
                  <a:srgbClr val="20124D"/>
                </a:solidFill>
              </a:rPr>
              <a:t>Top Companies that chose to close the complaints with monetary relief</a:t>
            </a:r>
          </a:p>
        </p:txBody>
      </p:sp>
      <p:sp>
        <p:nvSpPr>
          <p:cNvPr id="250" name="Shape 250"/>
          <p:cNvSpPr txBox="1"/>
          <p:nvPr>
            <p:ph idx="1" type="body"/>
          </p:nvPr>
        </p:nvSpPr>
        <p:spPr>
          <a:xfrm>
            <a:off x="342175" y="6031050"/>
            <a:ext cx="11448899" cy="8271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3D85C6"/>
                </a:solidFill>
                <a:latin typeface="Arial"/>
                <a:ea typeface="Arial"/>
                <a:cs typeface="Arial"/>
                <a:sym typeface="Arial"/>
              </a:rPr>
              <a:t>select company , count(Complaint_ID) as counter from Consumer_Complaints where Company_response_to_consumer = "Closed with monetary relief" group by company order by counter desc limit 5;</a:t>
            </a:r>
          </a:p>
        </p:txBody>
      </p:sp>
      <p:pic>
        <p:nvPicPr>
          <p:cNvPr descr="TopCompanies_ClosedComplaintswith Monetaryrelief.png" id="251" name="Shape 251"/>
          <p:cNvPicPr preferRelativeResize="0"/>
          <p:nvPr/>
        </p:nvPicPr>
        <p:blipFill>
          <a:blip r:embed="rId3">
            <a:alphaModFix/>
          </a:blip>
          <a:stretch>
            <a:fillRect/>
          </a:stretch>
        </p:blipFill>
        <p:spPr>
          <a:xfrm>
            <a:off x="2618150" y="1348150"/>
            <a:ext cx="6838475" cy="457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838200" y="91600"/>
            <a:ext cx="10515599" cy="1325700"/>
          </a:xfrm>
          <a:prstGeom prst="rect">
            <a:avLst/>
          </a:prstGeom>
        </p:spPr>
        <p:txBody>
          <a:bodyPr anchorCtr="0" anchor="ctr" bIns="91425" lIns="91425" rIns="91425" tIns="91425">
            <a:noAutofit/>
          </a:bodyPr>
          <a:lstStyle/>
          <a:p>
            <a:pPr lvl="0">
              <a:spcBef>
                <a:spcPts val="0"/>
              </a:spcBef>
              <a:buNone/>
            </a:pPr>
            <a:r>
              <a:rPr lang="en-US">
                <a:solidFill>
                  <a:srgbClr val="CC0000"/>
                </a:solidFill>
              </a:rPr>
              <a:t>Comparison of product specific complaints for 2014 and 2015</a:t>
            </a:r>
          </a:p>
        </p:txBody>
      </p:sp>
      <p:sp>
        <p:nvSpPr>
          <p:cNvPr id="258" name="Shape 258"/>
          <p:cNvSpPr txBox="1"/>
          <p:nvPr>
            <p:ph idx="1" type="body"/>
          </p:nvPr>
        </p:nvSpPr>
        <p:spPr>
          <a:xfrm>
            <a:off x="838200" y="5789275"/>
            <a:ext cx="10515599" cy="712199"/>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93C47D"/>
                </a:solidFill>
                <a:latin typeface="Arial"/>
                <a:ea typeface="Arial"/>
                <a:cs typeface="Arial"/>
                <a:sym typeface="Arial"/>
              </a:rPr>
              <a:t>Select product , count(complaint_id) as counter, substr(date_received,7,4) from consumer_complaints group by product,substr(date_received,7,4) order by product limit 50;</a:t>
            </a:r>
          </a:p>
        </p:txBody>
      </p:sp>
      <p:pic>
        <p:nvPicPr>
          <p:cNvPr descr="YearlyProductData.png" id="259" name="Shape 259"/>
          <p:cNvPicPr preferRelativeResize="0"/>
          <p:nvPr/>
        </p:nvPicPr>
        <p:blipFill>
          <a:blip r:embed="rId3">
            <a:alphaModFix/>
          </a:blip>
          <a:stretch>
            <a:fillRect/>
          </a:stretch>
        </p:blipFill>
        <p:spPr>
          <a:xfrm>
            <a:off x="966175" y="1417300"/>
            <a:ext cx="10259649" cy="4499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838200" y="142575"/>
            <a:ext cx="10515599" cy="755699"/>
          </a:xfrm>
          <a:prstGeom prst="rect">
            <a:avLst/>
          </a:prstGeom>
        </p:spPr>
        <p:txBody>
          <a:bodyPr anchorCtr="0" anchor="ctr" bIns="91425" lIns="91425" rIns="91425" tIns="91425">
            <a:noAutofit/>
          </a:bodyPr>
          <a:lstStyle/>
          <a:p>
            <a:pPr lvl="0">
              <a:spcBef>
                <a:spcPts val="0"/>
              </a:spcBef>
              <a:buClr>
                <a:srgbClr val="000000"/>
              </a:buClr>
              <a:buSzPct val="27500"/>
              <a:buFont typeface="Arial"/>
              <a:buNone/>
            </a:pPr>
            <a:r>
              <a:rPr lang="en-US" sz="4000">
                <a:solidFill>
                  <a:srgbClr val="38761D"/>
                </a:solidFill>
              </a:rPr>
              <a:t>Most Common Response provided by Companies</a:t>
            </a:r>
          </a:p>
        </p:txBody>
      </p:sp>
      <p:sp>
        <p:nvSpPr>
          <p:cNvPr id="266" name="Shape 266"/>
          <p:cNvSpPr txBox="1"/>
          <p:nvPr>
            <p:ph idx="1" type="body"/>
          </p:nvPr>
        </p:nvSpPr>
        <p:spPr>
          <a:xfrm>
            <a:off x="952225" y="5631825"/>
            <a:ext cx="10515599" cy="10578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3C78D8"/>
                </a:solidFill>
                <a:latin typeface="Arial"/>
                <a:ea typeface="Arial"/>
                <a:cs typeface="Arial"/>
                <a:sym typeface="Arial"/>
              </a:rPr>
              <a:t>select company_public_response, count(company_public_response) as types_of_publicresponse from consumer_complaints group by company_public_response order by types_of_publicresponse desc limit 9;</a:t>
            </a:r>
          </a:p>
        </p:txBody>
      </p:sp>
      <p:pic>
        <p:nvPicPr>
          <p:cNvPr descr="9.PNG" id="267" name="Shape 267"/>
          <p:cNvPicPr preferRelativeResize="0"/>
          <p:nvPr/>
        </p:nvPicPr>
        <p:blipFill>
          <a:blip r:embed="rId3">
            <a:alphaModFix/>
          </a:blip>
          <a:stretch>
            <a:fillRect/>
          </a:stretch>
        </p:blipFill>
        <p:spPr>
          <a:xfrm>
            <a:off x="838200" y="1283200"/>
            <a:ext cx="10396950" cy="357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838200" y="365125"/>
            <a:ext cx="10515599" cy="1325700"/>
          </a:xfrm>
          <a:prstGeom prst="rect">
            <a:avLst/>
          </a:prstGeom>
        </p:spPr>
        <p:txBody>
          <a:bodyPr anchorCtr="0" anchor="ctr" bIns="91425" lIns="91425" rIns="91425" tIns="91425">
            <a:noAutofit/>
          </a:bodyPr>
          <a:lstStyle/>
          <a:p>
            <a:pPr lvl="0">
              <a:spcBef>
                <a:spcPts val="0"/>
              </a:spcBef>
              <a:buNone/>
            </a:pPr>
            <a:r>
              <a:rPr lang="en-US">
                <a:solidFill>
                  <a:srgbClr val="741B47"/>
                </a:solidFill>
              </a:rPr>
              <a:t>Issues with most complaints for different products</a:t>
            </a:r>
          </a:p>
        </p:txBody>
      </p:sp>
      <p:sp>
        <p:nvSpPr>
          <p:cNvPr id="274" name="Shape 274"/>
          <p:cNvSpPr txBox="1"/>
          <p:nvPr>
            <p:ph idx="1" type="body"/>
          </p:nvPr>
        </p:nvSpPr>
        <p:spPr>
          <a:xfrm>
            <a:off x="838200" y="4790625"/>
            <a:ext cx="10515599" cy="1386000"/>
          </a:xfrm>
          <a:prstGeom prst="rect">
            <a:avLst/>
          </a:prstGeom>
        </p:spPr>
        <p:txBody>
          <a:bodyPr anchorCtr="0" anchor="t" bIns="91425" lIns="91425" rIns="91425" tIns="91425">
            <a:noAutofit/>
          </a:bodyPr>
          <a:lstStyle/>
          <a:p>
            <a:pPr indent="0" lvl="0" marL="0" rtl="0">
              <a:lnSpc>
                <a:spcPct val="120000"/>
              </a:lnSpc>
              <a:spcBef>
                <a:spcPts val="0"/>
              </a:spcBef>
              <a:spcAft>
                <a:spcPts val="500"/>
              </a:spcAft>
              <a:buNone/>
            </a:pPr>
            <a:r>
              <a:rPr b="1" lang="en-US" sz="1600">
                <a:solidFill>
                  <a:srgbClr val="38761D"/>
                </a:solidFill>
                <a:latin typeface="Arial"/>
                <a:ea typeface="Arial"/>
                <a:cs typeface="Arial"/>
                <a:sym typeface="Arial"/>
              </a:rPr>
              <a:t>select issue, count(Complaint_ID) as count from Consumer_Complaints group by issue  order by count desc Limit 5;</a:t>
            </a:r>
          </a:p>
          <a:p>
            <a:pPr indent="-69850" lvl="0" marL="0" rtl="0">
              <a:lnSpc>
                <a:spcPct val="120000"/>
              </a:lnSpc>
              <a:spcBef>
                <a:spcPts val="0"/>
              </a:spcBef>
              <a:spcAft>
                <a:spcPts val="500"/>
              </a:spcAft>
              <a:buClr>
                <a:schemeClr val="dk1"/>
              </a:buClr>
              <a:buSzPct val="68750"/>
              <a:buFont typeface="Arial"/>
              <a:buNone/>
            </a:pPr>
            <a:r>
              <a:rPr b="1" lang="en-US" sz="1600">
                <a:solidFill>
                  <a:srgbClr val="38761D"/>
                </a:solidFill>
                <a:latin typeface="Arial"/>
                <a:ea typeface="Arial"/>
                <a:cs typeface="Arial"/>
                <a:sym typeface="Arial"/>
              </a:rPr>
              <a:t>select issue, count(Complaint_ID) as count from Consumer_Complaints where Product = 'Mortgage' group by issue  order by count desc Limit 5;</a:t>
            </a:r>
          </a:p>
          <a:p>
            <a:pPr lvl="0">
              <a:spcBef>
                <a:spcPts val="0"/>
              </a:spcBef>
              <a:buNone/>
            </a:pPr>
            <a:r>
              <a:t/>
            </a:r>
            <a:endParaRPr/>
          </a:p>
        </p:txBody>
      </p:sp>
      <p:pic>
        <p:nvPicPr>
          <p:cNvPr descr="16.0.png" id="275" name="Shape 275"/>
          <p:cNvPicPr preferRelativeResize="0"/>
          <p:nvPr/>
        </p:nvPicPr>
        <p:blipFill>
          <a:blip r:embed="rId3">
            <a:alphaModFix/>
          </a:blip>
          <a:stretch>
            <a:fillRect/>
          </a:stretch>
        </p:blipFill>
        <p:spPr>
          <a:xfrm>
            <a:off x="818650" y="2498075"/>
            <a:ext cx="4955750" cy="1861850"/>
          </a:xfrm>
          <a:prstGeom prst="rect">
            <a:avLst/>
          </a:prstGeom>
          <a:noFill/>
          <a:ln>
            <a:noFill/>
          </a:ln>
        </p:spPr>
      </p:pic>
      <p:pic>
        <p:nvPicPr>
          <p:cNvPr descr="16.1.PNG" id="276" name="Shape 276"/>
          <p:cNvPicPr preferRelativeResize="0"/>
          <p:nvPr/>
        </p:nvPicPr>
        <p:blipFill>
          <a:blip r:embed="rId4">
            <a:alphaModFix/>
          </a:blip>
          <a:stretch>
            <a:fillRect/>
          </a:stretch>
        </p:blipFill>
        <p:spPr>
          <a:xfrm>
            <a:off x="6301950" y="2498075"/>
            <a:ext cx="5051850" cy="1861850"/>
          </a:xfrm>
          <a:prstGeom prst="rect">
            <a:avLst/>
          </a:prstGeom>
          <a:noFill/>
          <a:ln>
            <a:noFill/>
          </a:ln>
        </p:spPr>
      </p:pic>
      <p:sp>
        <p:nvSpPr>
          <p:cNvPr id="277" name="Shape 277"/>
          <p:cNvSpPr txBox="1"/>
          <p:nvPr/>
        </p:nvSpPr>
        <p:spPr>
          <a:xfrm>
            <a:off x="1411525" y="2024600"/>
            <a:ext cx="2381099" cy="342300"/>
          </a:xfrm>
          <a:prstGeom prst="rect">
            <a:avLst/>
          </a:prstGeom>
          <a:noFill/>
          <a:ln>
            <a:noFill/>
          </a:ln>
        </p:spPr>
        <p:txBody>
          <a:bodyPr anchorCtr="0" anchor="t" bIns="91425" lIns="91425" rIns="91425" tIns="91425">
            <a:noAutofit/>
          </a:bodyPr>
          <a:lstStyle/>
          <a:p>
            <a:pPr lvl="0">
              <a:spcBef>
                <a:spcPts val="0"/>
              </a:spcBef>
              <a:buNone/>
            </a:pPr>
            <a:r>
              <a:rPr b="1" lang="en-US" sz="1600"/>
              <a:t>All products</a:t>
            </a:r>
          </a:p>
        </p:txBody>
      </p:sp>
      <p:sp>
        <p:nvSpPr>
          <p:cNvPr id="278" name="Shape 278"/>
          <p:cNvSpPr txBox="1"/>
          <p:nvPr/>
        </p:nvSpPr>
        <p:spPr>
          <a:xfrm>
            <a:off x="7342025" y="1998525"/>
            <a:ext cx="3136800" cy="327900"/>
          </a:xfrm>
          <a:prstGeom prst="rect">
            <a:avLst/>
          </a:prstGeom>
          <a:noFill/>
          <a:ln>
            <a:noFill/>
          </a:ln>
        </p:spPr>
        <p:txBody>
          <a:bodyPr anchorCtr="0" anchor="t" bIns="91425" lIns="91425" rIns="91425" tIns="91425">
            <a:noAutofit/>
          </a:bodyPr>
          <a:lstStyle/>
          <a:p>
            <a:pPr lvl="0" rtl="0">
              <a:spcBef>
                <a:spcPts val="0"/>
              </a:spcBef>
              <a:buNone/>
            </a:pPr>
            <a:r>
              <a:rPr b="1" lang="en-US" sz="1600"/>
              <a:t>Mortgage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838200" y="365125"/>
            <a:ext cx="10515599" cy="1325700"/>
          </a:xfrm>
          <a:prstGeom prst="rect">
            <a:avLst/>
          </a:prstGeom>
        </p:spPr>
        <p:txBody>
          <a:bodyPr anchorCtr="0" anchor="ctr" bIns="91425" lIns="91425" rIns="91425" tIns="91425">
            <a:noAutofit/>
          </a:bodyPr>
          <a:lstStyle/>
          <a:p>
            <a:pPr lvl="0">
              <a:spcBef>
                <a:spcPts val="0"/>
              </a:spcBef>
              <a:buNone/>
            </a:pPr>
            <a:r>
              <a:t/>
            </a:r>
            <a:endParaRPr/>
          </a:p>
        </p:txBody>
      </p:sp>
      <p:sp>
        <p:nvSpPr>
          <p:cNvPr id="285" name="Shape 285"/>
          <p:cNvSpPr txBox="1"/>
          <p:nvPr>
            <p:ph idx="1" type="body"/>
          </p:nvPr>
        </p:nvSpPr>
        <p:spPr>
          <a:xfrm>
            <a:off x="838200" y="4235175"/>
            <a:ext cx="10515599" cy="2209200"/>
          </a:xfrm>
          <a:prstGeom prst="rect">
            <a:avLst/>
          </a:prstGeom>
        </p:spPr>
        <p:txBody>
          <a:bodyPr anchorCtr="0" anchor="t" bIns="91425" lIns="91425" rIns="91425" tIns="91425">
            <a:noAutofit/>
          </a:bodyPr>
          <a:lstStyle/>
          <a:p>
            <a:pPr indent="0" lvl="0" marL="0" rtl="0">
              <a:lnSpc>
                <a:spcPct val="120000"/>
              </a:lnSpc>
              <a:spcBef>
                <a:spcPts val="0"/>
              </a:spcBef>
              <a:spcAft>
                <a:spcPts val="500"/>
              </a:spcAft>
              <a:buNone/>
            </a:pPr>
            <a:r>
              <a:t/>
            </a:r>
            <a:endParaRPr b="1"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t/>
            </a:r>
            <a:endParaRPr b="1" sz="1600">
              <a:solidFill>
                <a:srgbClr val="262626"/>
              </a:solidFill>
              <a:latin typeface="Arial"/>
              <a:ea typeface="Arial"/>
              <a:cs typeface="Arial"/>
              <a:sym typeface="Arial"/>
            </a:endParaRPr>
          </a:p>
          <a:p>
            <a:pPr indent="0" lvl="0" marL="0" rtl="0">
              <a:lnSpc>
                <a:spcPct val="120000"/>
              </a:lnSpc>
              <a:spcBef>
                <a:spcPts val="0"/>
              </a:spcBef>
              <a:spcAft>
                <a:spcPts val="500"/>
              </a:spcAft>
              <a:buNone/>
            </a:pPr>
            <a:r>
              <a:rPr b="1" lang="en-US" sz="1600">
                <a:solidFill>
                  <a:srgbClr val="1155CC"/>
                </a:solidFill>
                <a:latin typeface="Arial"/>
                <a:ea typeface="Arial"/>
                <a:cs typeface="Arial"/>
                <a:sym typeface="Arial"/>
              </a:rPr>
              <a:t>select issue, count(Complaint_ID) as count from Consumer_Complaints where Product = 'Debt collection' group by issue  order by count desc Limit 5;</a:t>
            </a:r>
          </a:p>
          <a:p>
            <a:pPr indent="0" lvl="0" marL="0" rtl="0">
              <a:lnSpc>
                <a:spcPct val="120000"/>
              </a:lnSpc>
              <a:spcBef>
                <a:spcPts val="0"/>
              </a:spcBef>
              <a:spcAft>
                <a:spcPts val="500"/>
              </a:spcAft>
              <a:buNone/>
            </a:pPr>
            <a:r>
              <a:rPr lang="en-US" sz="1000">
                <a:solidFill>
                  <a:srgbClr val="1155CC"/>
                </a:solidFill>
                <a:latin typeface="Arial"/>
                <a:ea typeface="Arial"/>
                <a:cs typeface="Arial"/>
                <a:sym typeface="Arial"/>
              </a:rPr>
              <a:t> </a:t>
            </a:r>
          </a:p>
          <a:p>
            <a:pPr indent="-69850" lvl="0" marL="0" rtl="0">
              <a:lnSpc>
                <a:spcPct val="120000"/>
              </a:lnSpc>
              <a:spcBef>
                <a:spcPts val="0"/>
              </a:spcBef>
              <a:spcAft>
                <a:spcPts val="500"/>
              </a:spcAft>
              <a:buClr>
                <a:schemeClr val="dk1"/>
              </a:buClr>
              <a:buSzPct val="68750"/>
              <a:buFont typeface="Arial"/>
              <a:buNone/>
            </a:pPr>
            <a:r>
              <a:rPr b="1" lang="en-US" sz="1600">
                <a:solidFill>
                  <a:srgbClr val="1155CC"/>
                </a:solidFill>
                <a:latin typeface="Arial"/>
                <a:ea typeface="Arial"/>
                <a:cs typeface="Arial"/>
                <a:sym typeface="Arial"/>
              </a:rPr>
              <a:t>select issue, count(Complaint_ID) as count from Consumer_Complaints where Product = 'Credit reporting' group by issue  order by count desc Limit 5;</a:t>
            </a:r>
          </a:p>
          <a:p>
            <a:pPr lvl="0">
              <a:spcBef>
                <a:spcPts val="0"/>
              </a:spcBef>
              <a:buNone/>
            </a:pPr>
            <a:r>
              <a:t/>
            </a:r>
            <a:endParaRPr/>
          </a:p>
        </p:txBody>
      </p:sp>
      <p:pic>
        <p:nvPicPr>
          <p:cNvPr descr="16.2.PNG" id="286" name="Shape 286"/>
          <p:cNvPicPr preferRelativeResize="0"/>
          <p:nvPr/>
        </p:nvPicPr>
        <p:blipFill>
          <a:blip r:embed="rId3">
            <a:alphaModFix/>
          </a:blip>
          <a:stretch>
            <a:fillRect/>
          </a:stretch>
        </p:blipFill>
        <p:spPr>
          <a:xfrm>
            <a:off x="527550" y="2610325"/>
            <a:ext cx="5350174" cy="1624850"/>
          </a:xfrm>
          <a:prstGeom prst="rect">
            <a:avLst/>
          </a:prstGeom>
          <a:noFill/>
          <a:ln>
            <a:noFill/>
          </a:ln>
        </p:spPr>
      </p:pic>
      <p:pic>
        <p:nvPicPr>
          <p:cNvPr descr="16.3.png" id="287" name="Shape 287"/>
          <p:cNvPicPr preferRelativeResize="0"/>
          <p:nvPr/>
        </p:nvPicPr>
        <p:blipFill>
          <a:blip r:embed="rId4">
            <a:alphaModFix/>
          </a:blip>
          <a:stretch>
            <a:fillRect/>
          </a:stretch>
        </p:blipFill>
        <p:spPr>
          <a:xfrm>
            <a:off x="6528675" y="2634150"/>
            <a:ext cx="4763500" cy="1486349"/>
          </a:xfrm>
          <a:prstGeom prst="rect">
            <a:avLst/>
          </a:prstGeom>
          <a:noFill/>
          <a:ln>
            <a:noFill/>
          </a:ln>
        </p:spPr>
      </p:pic>
      <p:sp>
        <p:nvSpPr>
          <p:cNvPr id="288" name="Shape 288"/>
          <p:cNvSpPr txBox="1"/>
          <p:nvPr/>
        </p:nvSpPr>
        <p:spPr>
          <a:xfrm>
            <a:off x="7342025" y="1998525"/>
            <a:ext cx="3136800" cy="327900"/>
          </a:xfrm>
          <a:prstGeom prst="rect">
            <a:avLst/>
          </a:prstGeom>
          <a:noFill/>
          <a:ln>
            <a:noFill/>
          </a:ln>
        </p:spPr>
        <p:txBody>
          <a:bodyPr anchorCtr="0" anchor="t" bIns="91425" lIns="91425" rIns="91425" tIns="91425">
            <a:noAutofit/>
          </a:bodyPr>
          <a:lstStyle/>
          <a:p>
            <a:pPr lvl="0" rtl="0">
              <a:spcBef>
                <a:spcPts val="0"/>
              </a:spcBef>
              <a:buClr>
                <a:srgbClr val="000000"/>
              </a:buClr>
              <a:buFont typeface="Arial"/>
              <a:buNone/>
            </a:pPr>
            <a:r>
              <a:t/>
            </a:r>
            <a:endParaRPr/>
          </a:p>
        </p:txBody>
      </p:sp>
      <p:sp>
        <p:nvSpPr>
          <p:cNvPr id="289" name="Shape 289"/>
          <p:cNvSpPr txBox="1"/>
          <p:nvPr/>
        </p:nvSpPr>
        <p:spPr>
          <a:xfrm>
            <a:off x="7494425" y="2150925"/>
            <a:ext cx="3136800" cy="327900"/>
          </a:xfrm>
          <a:prstGeom prst="rect">
            <a:avLst/>
          </a:prstGeom>
          <a:noFill/>
          <a:ln>
            <a:noFill/>
          </a:ln>
        </p:spPr>
        <p:txBody>
          <a:bodyPr anchorCtr="0" anchor="t" bIns="91425" lIns="91425" rIns="91425" tIns="91425">
            <a:noAutofit/>
          </a:bodyPr>
          <a:lstStyle/>
          <a:p>
            <a:pPr lvl="0" rtl="0">
              <a:spcBef>
                <a:spcPts val="0"/>
              </a:spcBef>
              <a:buNone/>
            </a:pPr>
            <a:r>
              <a:rPr b="1" lang="en-US" sz="1600"/>
              <a:t>Credit Reporting</a:t>
            </a:r>
          </a:p>
        </p:txBody>
      </p:sp>
      <p:sp>
        <p:nvSpPr>
          <p:cNvPr id="290" name="Shape 290"/>
          <p:cNvSpPr txBox="1"/>
          <p:nvPr/>
        </p:nvSpPr>
        <p:spPr>
          <a:xfrm>
            <a:off x="1972225" y="2089475"/>
            <a:ext cx="3136800" cy="327900"/>
          </a:xfrm>
          <a:prstGeom prst="rect">
            <a:avLst/>
          </a:prstGeom>
          <a:noFill/>
          <a:ln>
            <a:noFill/>
          </a:ln>
        </p:spPr>
        <p:txBody>
          <a:bodyPr anchorCtr="0" anchor="t" bIns="91425" lIns="91425" rIns="91425" tIns="91425">
            <a:noAutofit/>
          </a:bodyPr>
          <a:lstStyle/>
          <a:p>
            <a:pPr lvl="0" rtl="0">
              <a:spcBef>
                <a:spcPts val="0"/>
              </a:spcBef>
              <a:buNone/>
            </a:pPr>
            <a:r>
              <a:rPr b="1" lang="en-US" sz="1600"/>
              <a:t>Debt Collection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838200" y="365125"/>
            <a:ext cx="10439699" cy="1074900"/>
          </a:xfrm>
          <a:prstGeom prst="rect">
            <a:avLst/>
          </a:prstGeom>
        </p:spPr>
        <p:txBody>
          <a:bodyPr anchorCtr="0" anchor="ctr" bIns="91425" lIns="91425" rIns="91425" tIns="91425">
            <a:noAutofit/>
          </a:bodyPr>
          <a:lstStyle/>
          <a:p>
            <a:pPr lvl="0">
              <a:spcBef>
                <a:spcPts val="0"/>
              </a:spcBef>
              <a:buNone/>
            </a:pPr>
            <a:r>
              <a:rPr lang="en-US">
                <a:solidFill>
                  <a:srgbClr val="274E13"/>
                </a:solidFill>
              </a:rPr>
              <a:t>Companies with most complaints by product</a:t>
            </a:r>
          </a:p>
        </p:txBody>
      </p:sp>
      <p:sp>
        <p:nvSpPr>
          <p:cNvPr id="297" name="Shape 297"/>
          <p:cNvSpPr txBox="1"/>
          <p:nvPr>
            <p:ph idx="1" type="body"/>
          </p:nvPr>
        </p:nvSpPr>
        <p:spPr>
          <a:xfrm>
            <a:off x="838200" y="5660350"/>
            <a:ext cx="10515599" cy="812700"/>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674EA7"/>
                </a:solidFill>
                <a:latin typeface="Arial"/>
                <a:ea typeface="Arial"/>
                <a:cs typeface="Arial"/>
                <a:sym typeface="Arial"/>
              </a:rPr>
              <a:t>select count(complaint_id) as counter , company from consumer_complaints where product='Debt collection' group by company order by counter desc limit 5;</a:t>
            </a:r>
          </a:p>
        </p:txBody>
      </p:sp>
      <p:pic>
        <p:nvPicPr>
          <p:cNvPr descr="Query11.1.png" id="298" name="Shape 298"/>
          <p:cNvPicPr preferRelativeResize="0"/>
          <p:nvPr/>
        </p:nvPicPr>
        <p:blipFill>
          <a:blip r:embed="rId3">
            <a:alphaModFix/>
          </a:blip>
          <a:stretch>
            <a:fillRect/>
          </a:stretch>
        </p:blipFill>
        <p:spPr>
          <a:xfrm>
            <a:off x="1710950" y="1690825"/>
            <a:ext cx="7335849" cy="3980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838200" y="365125"/>
            <a:ext cx="10515599" cy="1325700"/>
          </a:xfrm>
          <a:prstGeom prst="rect">
            <a:avLst/>
          </a:prstGeom>
        </p:spPr>
        <p:txBody>
          <a:bodyPr anchorCtr="0" anchor="ctr" bIns="91425" lIns="91425" rIns="91425" tIns="91425">
            <a:noAutofit/>
          </a:bodyPr>
          <a:lstStyle/>
          <a:p>
            <a:pPr lvl="0">
              <a:spcBef>
                <a:spcPts val="0"/>
              </a:spcBef>
              <a:buNone/>
            </a:pPr>
            <a:r>
              <a:t/>
            </a:r>
            <a:endParaRPr/>
          </a:p>
        </p:txBody>
      </p:sp>
      <p:pic>
        <p:nvPicPr>
          <p:cNvPr descr="Query11.2.png" id="305" name="Shape 305"/>
          <p:cNvPicPr preferRelativeResize="0"/>
          <p:nvPr/>
        </p:nvPicPr>
        <p:blipFill>
          <a:blip r:embed="rId3">
            <a:alphaModFix/>
          </a:blip>
          <a:stretch>
            <a:fillRect/>
          </a:stretch>
        </p:blipFill>
        <p:spPr>
          <a:xfrm>
            <a:off x="1867775" y="2055575"/>
            <a:ext cx="7399799" cy="3790174"/>
          </a:xfrm>
          <a:prstGeom prst="rect">
            <a:avLst/>
          </a:prstGeom>
          <a:noFill/>
          <a:ln>
            <a:noFill/>
          </a:ln>
        </p:spPr>
      </p:pic>
      <p:sp>
        <p:nvSpPr>
          <p:cNvPr id="306" name="Shape 306"/>
          <p:cNvSpPr txBox="1"/>
          <p:nvPr>
            <p:ph idx="1" type="body"/>
          </p:nvPr>
        </p:nvSpPr>
        <p:spPr>
          <a:xfrm>
            <a:off x="610075" y="5945500"/>
            <a:ext cx="10515599" cy="912599"/>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78571"/>
              <a:buFont typeface="Arial"/>
              <a:buNone/>
            </a:pPr>
            <a:r>
              <a:rPr lang="en-US" sz="1400">
                <a:solidFill>
                  <a:srgbClr val="C27BA0"/>
                </a:solidFill>
                <a:latin typeface="Arial"/>
                <a:ea typeface="Arial"/>
                <a:cs typeface="Arial"/>
                <a:sym typeface="Arial"/>
              </a:rPr>
              <a:t> </a:t>
            </a:r>
            <a:r>
              <a:rPr b="1" lang="en-US" sz="1600">
                <a:solidFill>
                  <a:srgbClr val="C27BA0"/>
                </a:solidFill>
                <a:latin typeface="Arial"/>
                <a:ea typeface="Arial"/>
                <a:cs typeface="Arial"/>
                <a:sym typeface="Arial"/>
              </a:rPr>
              <a:t>select Company, count(Complaint_ID) as count from Consumer_Complaints where Product = 'Mortgage' group by Company order by count desc Limit 5;</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838200" y="365125"/>
            <a:ext cx="10515599" cy="1325700"/>
          </a:xfrm>
          <a:prstGeom prst="rect">
            <a:avLst/>
          </a:prstGeom>
        </p:spPr>
        <p:txBody>
          <a:bodyPr anchorCtr="0" anchor="ctr" bIns="91425" lIns="91425" rIns="91425" tIns="91425">
            <a:noAutofit/>
          </a:bodyPr>
          <a:lstStyle/>
          <a:p>
            <a:pPr lvl="0">
              <a:spcBef>
                <a:spcPts val="0"/>
              </a:spcBef>
              <a:buNone/>
            </a:pPr>
            <a:r>
              <a:t/>
            </a:r>
            <a:endParaRPr/>
          </a:p>
        </p:txBody>
      </p:sp>
      <p:sp>
        <p:nvSpPr>
          <p:cNvPr id="313" name="Shape 313"/>
          <p:cNvSpPr txBox="1"/>
          <p:nvPr>
            <p:ph idx="1" type="body"/>
          </p:nvPr>
        </p:nvSpPr>
        <p:spPr>
          <a:xfrm>
            <a:off x="838200" y="5646075"/>
            <a:ext cx="10515599" cy="1012199"/>
          </a:xfrm>
          <a:prstGeom prst="rect">
            <a:avLst/>
          </a:prstGeom>
        </p:spPr>
        <p:txBody>
          <a:bodyPr anchorCtr="0" anchor="t" bIns="91425" lIns="91425" rIns="91425" tIns="91425">
            <a:noAutofit/>
          </a:bodyPr>
          <a:lstStyle/>
          <a:p>
            <a:pPr indent="-69850" lvl="0" marL="0">
              <a:lnSpc>
                <a:spcPct val="120000"/>
              </a:lnSpc>
              <a:spcBef>
                <a:spcPts val="0"/>
              </a:spcBef>
              <a:spcAft>
                <a:spcPts val="500"/>
              </a:spcAft>
              <a:buClr>
                <a:schemeClr val="dk1"/>
              </a:buClr>
              <a:buSzPct val="68750"/>
              <a:buFont typeface="Arial"/>
              <a:buNone/>
            </a:pPr>
            <a:r>
              <a:rPr b="1" lang="en-US" sz="1600">
                <a:solidFill>
                  <a:srgbClr val="A61C00"/>
                </a:solidFill>
                <a:latin typeface="Arial"/>
                <a:ea typeface="Arial"/>
                <a:cs typeface="Arial"/>
                <a:sym typeface="Arial"/>
              </a:rPr>
              <a:t>select Company, count(Complaint_ID) as count from Consumer_Complaints where Product = 'Credit reporting' group by Company order by count desc Limit 5;</a:t>
            </a:r>
          </a:p>
        </p:txBody>
      </p:sp>
      <p:pic>
        <p:nvPicPr>
          <p:cNvPr descr="Query11.3.png" id="314" name="Shape 314"/>
          <p:cNvPicPr preferRelativeResize="0"/>
          <p:nvPr/>
        </p:nvPicPr>
        <p:blipFill>
          <a:blip r:embed="rId3">
            <a:alphaModFix/>
          </a:blip>
          <a:stretch>
            <a:fillRect/>
          </a:stretch>
        </p:blipFill>
        <p:spPr>
          <a:xfrm>
            <a:off x="1824050" y="1690825"/>
            <a:ext cx="7201124" cy="3955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336050" y="251775"/>
            <a:ext cx="11522222" cy="6354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838200" y="365125"/>
            <a:ext cx="10515599" cy="1325700"/>
          </a:xfrm>
          <a:prstGeom prst="rect">
            <a:avLst/>
          </a:prstGeom>
        </p:spPr>
        <p:txBody>
          <a:bodyPr anchorCtr="0" anchor="ctr" bIns="91425" lIns="91425" rIns="91425" tIns="91425">
            <a:noAutofit/>
          </a:bodyPr>
          <a:lstStyle/>
          <a:p>
            <a:pPr lvl="0" algn="ctr">
              <a:spcBef>
                <a:spcPts val="0"/>
              </a:spcBef>
              <a:buNone/>
            </a:pPr>
            <a:r>
              <a:rPr lang="en-US"/>
              <a:t>PREDICTION USING NAIVE BAYES</a:t>
            </a:r>
          </a:p>
        </p:txBody>
      </p:sp>
      <p:sp>
        <p:nvSpPr>
          <p:cNvPr id="321" name="Shape 321"/>
          <p:cNvSpPr txBox="1"/>
          <p:nvPr>
            <p:ph idx="1" type="body"/>
          </p:nvPr>
        </p:nvSpPr>
        <p:spPr>
          <a:xfrm>
            <a:off x="838200" y="1825625"/>
            <a:ext cx="10515599" cy="4351199"/>
          </a:xfrm>
          <a:prstGeom prst="rect">
            <a:avLst/>
          </a:prstGeom>
        </p:spPr>
        <p:txBody>
          <a:bodyPr anchorCtr="0" anchor="t" bIns="91425" lIns="91425" rIns="91425" tIns="91425">
            <a:noAutofit/>
          </a:bodyPr>
          <a:lstStyle/>
          <a:p>
            <a:pPr lvl="0" rtl="0">
              <a:spcBef>
                <a:spcPts val="0"/>
              </a:spcBef>
              <a:buNone/>
            </a:pPr>
            <a:r>
              <a:rPr lang="en-US" sz="2400"/>
              <a:t>Features : Product , Issue , Company</a:t>
            </a:r>
          </a:p>
          <a:p>
            <a:pPr lvl="0" rtl="0">
              <a:spcBef>
                <a:spcPts val="0"/>
              </a:spcBef>
              <a:buNone/>
            </a:pPr>
            <a:r>
              <a:rPr lang="en-US" sz="2400"/>
              <a:t>Target : Company Response</a:t>
            </a:r>
          </a:p>
          <a:p>
            <a:pPr lvl="0" rtl="0">
              <a:spcBef>
                <a:spcPts val="0"/>
              </a:spcBef>
              <a:buNone/>
            </a:pPr>
            <a:r>
              <a:rPr lang="en-US" sz="2200"/>
              <a:t>P(Target|Features) = P(Target) * P(Product|Target) * P(Issue|Target)*P(Company|Target)</a:t>
            </a:r>
          </a:p>
          <a:p>
            <a:pPr lvl="0" rtl="0">
              <a:spcBef>
                <a:spcPts val="0"/>
              </a:spcBef>
              <a:buNone/>
            </a:pPr>
            <a:r>
              <a:rPr lang="en-US" sz="2200"/>
              <a:t>The Target with max probablity will be output.</a:t>
            </a:r>
          </a:p>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pic>
        <p:nvPicPr>
          <p:cNvPr id="327" name="Shape 327"/>
          <p:cNvPicPr preferRelativeResize="0"/>
          <p:nvPr/>
        </p:nvPicPr>
        <p:blipFill>
          <a:blip r:embed="rId3">
            <a:alphaModFix/>
          </a:blip>
          <a:stretch>
            <a:fillRect/>
          </a:stretch>
        </p:blipFill>
        <p:spPr>
          <a:xfrm>
            <a:off x="163000" y="108774"/>
            <a:ext cx="11816021" cy="6637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752650" y="275550"/>
            <a:ext cx="10515599" cy="721200"/>
          </a:xfrm>
          <a:prstGeom prst="rect">
            <a:avLst/>
          </a:prstGeom>
        </p:spPr>
        <p:txBody>
          <a:bodyPr anchorCtr="0" anchor="ctr" bIns="91425" lIns="91425" rIns="91425" tIns="91425">
            <a:noAutofit/>
          </a:bodyPr>
          <a:lstStyle/>
          <a:p>
            <a:pPr lvl="0" algn="l">
              <a:spcBef>
                <a:spcPts val="0"/>
              </a:spcBef>
              <a:buNone/>
            </a:pPr>
            <a:r>
              <a:rPr lang="en-US" sz="5000">
                <a:solidFill>
                  <a:srgbClr val="134F5C"/>
                </a:solidFill>
              </a:rPr>
              <a:t>Conclusion</a:t>
            </a:r>
          </a:p>
        </p:txBody>
      </p:sp>
      <p:sp>
        <p:nvSpPr>
          <p:cNvPr id="334" name="Shape 334"/>
          <p:cNvSpPr txBox="1"/>
          <p:nvPr>
            <p:ph idx="1" type="body"/>
          </p:nvPr>
        </p:nvSpPr>
        <p:spPr>
          <a:xfrm>
            <a:off x="752650" y="996750"/>
            <a:ext cx="10515599" cy="5775599"/>
          </a:xfrm>
          <a:prstGeom prst="rect">
            <a:avLst/>
          </a:prstGeom>
        </p:spPr>
        <p:txBody>
          <a:bodyPr anchorCtr="0" anchor="t" bIns="91425" lIns="91425" rIns="91425" tIns="91425">
            <a:noAutofit/>
          </a:bodyPr>
          <a:lstStyle/>
          <a:p>
            <a:pPr indent="0" lvl="0" marL="0" rtl="0">
              <a:spcBef>
                <a:spcPts val="0"/>
              </a:spcBef>
              <a:buNone/>
            </a:pPr>
            <a:r>
              <a:t/>
            </a:r>
            <a:endParaRPr b="1">
              <a:solidFill>
                <a:srgbClr val="990000"/>
              </a:solidFill>
            </a:endParaRPr>
          </a:p>
          <a:p>
            <a:pPr indent="0" lvl="0" marL="0" rtl="0">
              <a:spcBef>
                <a:spcPts val="0"/>
              </a:spcBef>
              <a:buNone/>
            </a:pPr>
            <a:r>
              <a:rPr b="1" lang="en-US">
                <a:solidFill>
                  <a:srgbClr val="990000"/>
                </a:solidFill>
              </a:rPr>
              <a:t>Total Number of complaints (Jan 2014 to Nov 2015) : 1,92,644 </a:t>
            </a:r>
          </a:p>
          <a:p>
            <a:pPr indent="0" lvl="0" marL="0" rtl="0">
              <a:spcBef>
                <a:spcPts val="0"/>
              </a:spcBef>
              <a:buNone/>
            </a:pPr>
            <a:r>
              <a:rPr b="1" lang="en-US">
                <a:solidFill>
                  <a:srgbClr val="134F5C"/>
                </a:solidFill>
              </a:rPr>
              <a:t>Mortgage : Biggest trouble maker</a:t>
            </a:r>
          </a:p>
          <a:p>
            <a:pPr indent="0" lvl="0" marL="0" rtl="0">
              <a:spcBef>
                <a:spcPts val="0"/>
              </a:spcBef>
              <a:buNone/>
            </a:pPr>
            <a:r>
              <a:rPr b="1" lang="en-US">
                <a:solidFill>
                  <a:srgbClr val="741B47"/>
                </a:solidFill>
              </a:rPr>
              <a:t>Last 3 months: Debt Collection complaints increased and became number one, Overall Mortgage is still at first place</a:t>
            </a:r>
          </a:p>
          <a:p>
            <a:pPr indent="0" lvl="0" marL="0" rtl="0">
              <a:spcBef>
                <a:spcPts val="0"/>
              </a:spcBef>
              <a:buNone/>
            </a:pPr>
            <a:r>
              <a:rPr b="1" lang="en-US">
                <a:solidFill>
                  <a:srgbClr val="134F5C"/>
                </a:solidFill>
              </a:rPr>
              <a:t>U.S. State with most complaints: California</a:t>
            </a:r>
          </a:p>
          <a:p>
            <a:pPr indent="0" lvl="0" marL="0" rtl="0">
              <a:spcBef>
                <a:spcPts val="0"/>
              </a:spcBef>
              <a:buNone/>
            </a:pPr>
            <a:r>
              <a:rPr b="1" lang="en-US">
                <a:solidFill>
                  <a:srgbClr val="783F04"/>
                </a:solidFill>
              </a:rPr>
              <a:t>Vast majority of Mortgage complaints fall into two categories: </a:t>
            </a:r>
          </a:p>
          <a:p>
            <a:pPr indent="-228600" lvl="1" marL="914400" rtl="0" algn="l">
              <a:spcBef>
                <a:spcPts val="0"/>
              </a:spcBef>
              <a:buClr>
                <a:srgbClr val="783F04"/>
              </a:buClr>
            </a:pPr>
            <a:r>
              <a:rPr b="1" lang="en-US">
                <a:solidFill>
                  <a:srgbClr val="783F04"/>
                </a:solidFill>
              </a:rPr>
              <a:t>Loan modification, collection, foreclosure and Loan servicing </a:t>
            </a:r>
          </a:p>
          <a:p>
            <a:pPr indent="-228600" lvl="1" marL="914400" rtl="0" algn="l">
              <a:spcBef>
                <a:spcPts val="0"/>
              </a:spcBef>
              <a:buClr>
                <a:srgbClr val="783F04"/>
              </a:buClr>
            </a:pPr>
            <a:r>
              <a:rPr b="1" lang="en-US">
                <a:solidFill>
                  <a:srgbClr val="783F04"/>
                </a:solidFill>
              </a:rPr>
              <a:t>payment and escrow account.</a:t>
            </a:r>
          </a:p>
          <a:p>
            <a:pPr indent="0" lvl="0" marL="0" rtl="0">
              <a:spcBef>
                <a:spcPts val="0"/>
              </a:spcBef>
              <a:buNone/>
            </a:pPr>
            <a:r>
              <a:rPr b="1" lang="en-US">
                <a:solidFill>
                  <a:srgbClr val="980000"/>
                </a:solidFill>
              </a:rPr>
              <a:t>Financial Institute with most complaints registered against it: Equifax </a:t>
            </a: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pic>
        <p:nvPicPr>
          <p:cNvPr descr="thank-you-animated-zxigBq6cA.jpeg" id="340" name="Shape 340"/>
          <p:cNvPicPr preferRelativeResize="0"/>
          <p:nvPr/>
        </p:nvPicPr>
        <p:blipFill>
          <a:blip r:embed="rId3">
            <a:alphaModFix/>
          </a:blip>
          <a:stretch>
            <a:fillRect/>
          </a:stretch>
        </p:blipFill>
        <p:spPr>
          <a:xfrm>
            <a:off x="1200650" y="447700"/>
            <a:ext cx="9462825" cy="5901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idx="1" type="body"/>
          </p:nvPr>
        </p:nvSpPr>
        <p:spPr>
          <a:xfrm>
            <a:off x="4514248" y="2627697"/>
            <a:ext cx="6897464" cy="3549264"/>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t/>
            </a:r>
            <a:endParaRPr b="0" i="0" sz="2400" u="none" cap="none" strike="noStrike">
              <a:solidFill>
                <a:srgbClr val="262626"/>
              </a:solidFill>
              <a:latin typeface="Calibri"/>
              <a:ea typeface="Calibri"/>
              <a:cs typeface="Calibri"/>
              <a:sym typeface="Calibri"/>
            </a:endParaRPr>
          </a:p>
          <a:p>
            <a:pPr indent="0" lvl="0" marL="0" marR="0" rtl="0" algn="l">
              <a:lnSpc>
                <a:spcPct val="90000"/>
              </a:lnSpc>
              <a:spcBef>
                <a:spcPts val="1000"/>
              </a:spcBef>
              <a:buClr>
                <a:srgbClr val="262626"/>
              </a:buClr>
              <a:buSzPct val="25000"/>
              <a:buFont typeface="Arial"/>
              <a:buNone/>
            </a:pPr>
            <a:r>
              <a:rPr b="1" i="0" lang="en-US" sz="2500" u="none" cap="none" strike="noStrike">
                <a:solidFill>
                  <a:srgbClr val="A61C00"/>
                </a:solidFill>
                <a:latin typeface="Calibri"/>
                <a:ea typeface="Calibri"/>
                <a:cs typeface="Calibri"/>
                <a:sym typeface="Calibri"/>
              </a:rPr>
              <a:t>The data set is regarding the Consumer Complaints obtained by CFPB.</a:t>
            </a:r>
          </a:p>
          <a:p>
            <a:pPr indent="0" lvl="0" marL="0" marR="0" rtl="0" algn="l">
              <a:lnSpc>
                <a:spcPct val="90000"/>
              </a:lnSpc>
              <a:spcBef>
                <a:spcPts val="1000"/>
              </a:spcBef>
              <a:buClr>
                <a:schemeClr val="dk1"/>
              </a:buClr>
              <a:buSzPct val="25000"/>
              <a:buFont typeface="Arial"/>
              <a:buNone/>
            </a:pPr>
            <a:r>
              <a:t/>
            </a:r>
            <a:endParaRPr b="1" i="0" sz="2500" u="none" cap="none" strike="noStrike">
              <a:solidFill>
                <a:srgbClr val="A61C00"/>
              </a:solidFill>
              <a:latin typeface="Calibri"/>
              <a:ea typeface="Calibri"/>
              <a:cs typeface="Calibri"/>
              <a:sym typeface="Calibri"/>
            </a:endParaRPr>
          </a:p>
          <a:p>
            <a:pPr indent="0" lvl="0" marL="0" marR="0" rtl="0" algn="l">
              <a:lnSpc>
                <a:spcPct val="90000"/>
              </a:lnSpc>
              <a:spcBef>
                <a:spcPts val="1000"/>
              </a:spcBef>
              <a:buClr>
                <a:schemeClr val="dk1"/>
              </a:buClr>
              <a:buSzPct val="25000"/>
              <a:buFont typeface="Arial"/>
              <a:buNone/>
            </a:pPr>
            <a:r>
              <a:t/>
            </a:r>
            <a:endParaRPr b="1" i="0" sz="2500" u="none" cap="none" strike="noStrike">
              <a:solidFill>
                <a:srgbClr val="A61C00"/>
              </a:solidFill>
              <a:latin typeface="Calibri"/>
              <a:ea typeface="Calibri"/>
              <a:cs typeface="Calibri"/>
              <a:sym typeface="Calibri"/>
            </a:endParaRPr>
          </a:p>
          <a:p>
            <a:pPr indent="0" lvl="0" marL="0" marR="0" rtl="0" algn="l">
              <a:lnSpc>
                <a:spcPct val="90000"/>
              </a:lnSpc>
              <a:spcBef>
                <a:spcPts val="1000"/>
              </a:spcBef>
              <a:buClr>
                <a:srgbClr val="262626"/>
              </a:buClr>
              <a:buSzPct val="25000"/>
              <a:buFont typeface="Arial"/>
              <a:buNone/>
            </a:pPr>
            <a:r>
              <a:rPr b="1" i="0" lang="en-US" sz="2500" u="none" cap="none" strike="noStrike">
                <a:solidFill>
                  <a:srgbClr val="A61C00"/>
                </a:solidFill>
                <a:latin typeface="Calibri"/>
                <a:ea typeface="Calibri"/>
                <a:cs typeface="Calibri"/>
                <a:sym typeface="Calibri"/>
              </a:rPr>
              <a:t>Freely available at : </a:t>
            </a:r>
            <a:r>
              <a:rPr b="1" i="0" lang="en-US" sz="2400" u="none" cap="none" strike="noStrike">
                <a:solidFill>
                  <a:srgbClr val="2E75B5"/>
                </a:solidFill>
                <a:latin typeface="Calibri"/>
                <a:ea typeface="Calibri"/>
                <a:cs typeface="Calibri"/>
                <a:sym typeface="Calibri"/>
              </a:rPr>
              <a:t>http://catalog.data.gov/dataset/consumer-complaint-database#topic=consumer_navigation</a:t>
            </a: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rgbClr val="262626"/>
              </a:solidFill>
              <a:latin typeface="Calibri"/>
              <a:ea typeface="Calibri"/>
              <a:cs typeface="Calibri"/>
              <a:sym typeface="Calibri"/>
            </a:endParaRPr>
          </a:p>
          <a:p>
            <a:pPr indent="-228600" lvl="0" marL="228600" marR="0" rtl="0" algn="l">
              <a:lnSpc>
                <a:spcPct val="90000"/>
              </a:lnSpc>
              <a:spcBef>
                <a:spcPts val="1000"/>
              </a:spcBef>
              <a:buClr>
                <a:schemeClr val="dk1"/>
              </a:buClr>
              <a:buSzPct val="100000"/>
              <a:buFont typeface="Arial"/>
              <a:buNone/>
            </a:pPr>
            <a:r>
              <a:t/>
            </a:r>
            <a:endParaRPr b="0" i="0" sz="2800" u="none" cap="none" strike="noStrike">
              <a:solidFill>
                <a:srgbClr val="3F3F3F"/>
              </a:solidFill>
              <a:latin typeface="Calibri"/>
              <a:ea typeface="Calibri"/>
              <a:cs typeface="Calibri"/>
              <a:sym typeface="Calibri"/>
            </a:endParaRPr>
          </a:p>
        </p:txBody>
      </p:sp>
      <p:pic>
        <p:nvPicPr>
          <p:cNvPr descr="http://www.nd.gov/veterans/files/images/cfpb_logo_horizontal.png" id="110" name="Shape 110"/>
          <p:cNvPicPr preferRelativeResize="0"/>
          <p:nvPr/>
        </p:nvPicPr>
        <p:blipFill rotWithShape="1">
          <a:blip r:embed="rId3">
            <a:alphaModFix/>
          </a:blip>
          <a:srcRect b="0" l="0" r="0" t="0"/>
          <a:stretch/>
        </p:blipFill>
        <p:spPr>
          <a:xfrm>
            <a:off x="1156601" y="456872"/>
            <a:ext cx="10076078" cy="1689561"/>
          </a:xfrm>
          <a:prstGeom prst="rect">
            <a:avLst/>
          </a:prstGeom>
          <a:noFill/>
          <a:ln>
            <a:noFill/>
          </a:ln>
        </p:spPr>
      </p:pic>
      <p:pic>
        <p:nvPicPr>
          <p:cNvPr id="111" name="Shape 111"/>
          <p:cNvPicPr preferRelativeResize="0"/>
          <p:nvPr/>
        </p:nvPicPr>
        <p:blipFill rotWithShape="1">
          <a:blip r:embed="rId4">
            <a:alphaModFix/>
          </a:blip>
          <a:srcRect b="0" l="0" r="0" t="0"/>
          <a:stretch/>
        </p:blipFill>
        <p:spPr>
          <a:xfrm>
            <a:off x="1156600" y="2319375"/>
            <a:ext cx="2770500" cy="4188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838200" y="365125"/>
            <a:ext cx="10515599" cy="1325700"/>
          </a:xfrm>
          <a:prstGeom prst="rect">
            <a:avLst/>
          </a:prstGeom>
        </p:spPr>
        <p:txBody>
          <a:bodyPr anchorCtr="0" anchor="ctr" bIns="91425" lIns="91425" rIns="91425" tIns="91425">
            <a:noAutofit/>
          </a:bodyPr>
          <a:lstStyle/>
          <a:p>
            <a:pPr lvl="0" rtl="0" algn="l">
              <a:spcBef>
                <a:spcPts val="0"/>
              </a:spcBef>
              <a:buNone/>
            </a:pPr>
            <a:r>
              <a:rPr b="1" lang="en-US" sz="4800">
                <a:solidFill>
                  <a:srgbClr val="1155CC"/>
                </a:solidFill>
              </a:rPr>
              <a:t>         </a:t>
            </a:r>
            <a:r>
              <a:rPr b="1" lang="en-US" sz="6400">
                <a:solidFill>
                  <a:srgbClr val="1155CC"/>
                </a:solidFill>
              </a:rPr>
              <a:t>The Data</a:t>
            </a:r>
          </a:p>
        </p:txBody>
      </p:sp>
      <p:sp>
        <p:nvSpPr>
          <p:cNvPr id="118" name="Shape 118"/>
          <p:cNvSpPr txBox="1"/>
          <p:nvPr/>
        </p:nvSpPr>
        <p:spPr>
          <a:xfrm>
            <a:off x="6727900" y="1690825"/>
            <a:ext cx="4645200" cy="4466999"/>
          </a:xfrm>
          <a:prstGeom prst="rect">
            <a:avLst/>
          </a:prstGeom>
          <a:noFill/>
          <a:ln>
            <a:noFill/>
          </a:ln>
        </p:spPr>
        <p:txBody>
          <a:bodyPr anchorCtr="0" anchor="t" bIns="91425" lIns="91425" rIns="91425" tIns="91425">
            <a:noAutofit/>
          </a:bodyPr>
          <a:lstStyle/>
          <a:p>
            <a:pPr lvl="0" rtl="0">
              <a:lnSpc>
                <a:spcPct val="133333"/>
              </a:lnSpc>
              <a:spcBef>
                <a:spcPts val="0"/>
              </a:spcBef>
              <a:buNone/>
            </a:pPr>
            <a:r>
              <a:t/>
            </a:r>
            <a:endParaRPr b="1" sz="2300">
              <a:solidFill>
                <a:srgbClr val="F6B26B"/>
              </a:solidFill>
              <a:highlight>
                <a:srgbClr val="FFFFFF"/>
              </a:highlight>
            </a:endParaRPr>
          </a:p>
          <a:p>
            <a:pPr lvl="0" rtl="0">
              <a:lnSpc>
                <a:spcPct val="133333"/>
              </a:lnSpc>
              <a:spcBef>
                <a:spcPts val="0"/>
              </a:spcBef>
              <a:buNone/>
            </a:pPr>
            <a:r>
              <a:t/>
            </a:r>
            <a:endParaRPr b="1" sz="2300">
              <a:solidFill>
                <a:srgbClr val="F6B26B"/>
              </a:solidFill>
              <a:highlight>
                <a:srgbClr val="FFFFFF"/>
              </a:highlight>
            </a:endParaRP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ZIP code</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Submitted via</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Date sent to company</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Company response to consumer</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Timely response?</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Consumer disputed?</a:t>
            </a:r>
          </a:p>
          <a:p>
            <a:pPr indent="-374650" lvl="0" marL="457200" rtl="0">
              <a:lnSpc>
                <a:spcPct val="133333"/>
              </a:lnSpc>
              <a:spcBef>
                <a:spcPts val="0"/>
              </a:spcBef>
              <a:buClr>
                <a:srgbClr val="F6B26B"/>
              </a:buClr>
              <a:buSzPct val="100000"/>
              <a:buChar char="•"/>
            </a:pPr>
            <a:r>
              <a:rPr b="1" lang="en-US" sz="2300">
                <a:solidFill>
                  <a:srgbClr val="F6B26B"/>
                </a:solidFill>
                <a:highlight>
                  <a:srgbClr val="FFFFFF"/>
                </a:highlight>
              </a:rPr>
              <a:t>Complaint ID</a:t>
            </a:r>
          </a:p>
          <a:p>
            <a:pPr lvl="0" rtl="0">
              <a:lnSpc>
                <a:spcPct val="90000"/>
              </a:lnSpc>
              <a:spcBef>
                <a:spcPts val="1000"/>
              </a:spcBef>
              <a:buNone/>
            </a:pPr>
            <a:r>
              <a:t/>
            </a:r>
            <a:endParaRPr sz="2800">
              <a:solidFill>
                <a:schemeClr val="dk1"/>
              </a:solidFill>
              <a:latin typeface="Calibri"/>
              <a:ea typeface="Calibri"/>
              <a:cs typeface="Calibri"/>
              <a:sym typeface="Calibri"/>
            </a:endParaRPr>
          </a:p>
          <a:p>
            <a:pPr lvl="0">
              <a:spcBef>
                <a:spcPts val="0"/>
              </a:spcBef>
              <a:buNone/>
            </a:pPr>
            <a:r>
              <a:t/>
            </a:r>
            <a:endParaRPr/>
          </a:p>
        </p:txBody>
      </p:sp>
      <p:sp>
        <p:nvSpPr>
          <p:cNvPr id="119" name="Shape 119"/>
          <p:cNvSpPr txBox="1"/>
          <p:nvPr/>
        </p:nvSpPr>
        <p:spPr>
          <a:xfrm>
            <a:off x="1549775" y="1690825"/>
            <a:ext cx="4645200" cy="4199100"/>
          </a:xfrm>
          <a:prstGeom prst="rect">
            <a:avLst/>
          </a:prstGeom>
          <a:noFill/>
          <a:ln>
            <a:noFill/>
          </a:ln>
        </p:spPr>
        <p:txBody>
          <a:bodyPr anchorCtr="0" anchor="t" bIns="91425" lIns="91425" rIns="91425" tIns="91425">
            <a:noAutofit/>
          </a:bodyPr>
          <a:lstStyle/>
          <a:p>
            <a:pPr lvl="0" rtl="0">
              <a:lnSpc>
                <a:spcPct val="133333"/>
              </a:lnSpc>
              <a:spcBef>
                <a:spcPts val="0"/>
              </a:spcBef>
              <a:buNone/>
            </a:pPr>
            <a:r>
              <a:t/>
            </a:r>
            <a:endParaRPr b="1" sz="2400">
              <a:solidFill>
                <a:srgbClr val="6AA84F"/>
              </a:solidFill>
              <a:highlight>
                <a:srgbClr val="FFFFFF"/>
              </a:highlight>
            </a:endParaRPr>
          </a:p>
          <a:p>
            <a:pPr lvl="0" rtl="0">
              <a:lnSpc>
                <a:spcPct val="133333"/>
              </a:lnSpc>
              <a:spcBef>
                <a:spcPts val="0"/>
              </a:spcBef>
              <a:buNone/>
            </a:pPr>
            <a:r>
              <a:t/>
            </a:r>
            <a:endParaRPr b="1" sz="2400">
              <a:solidFill>
                <a:srgbClr val="6AA84F"/>
              </a:solidFill>
              <a:highlight>
                <a:srgbClr val="FFFFFF"/>
              </a:highlight>
            </a:endParaRP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Date received</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Product</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Sub-product</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Issue</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Sub-issue</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Company public response</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Company</a:t>
            </a:r>
          </a:p>
          <a:p>
            <a:pPr indent="-381000" lvl="0" marL="457200" rtl="0">
              <a:lnSpc>
                <a:spcPct val="133333"/>
              </a:lnSpc>
              <a:spcBef>
                <a:spcPts val="0"/>
              </a:spcBef>
              <a:buClr>
                <a:srgbClr val="6AA84F"/>
              </a:buClr>
              <a:buSzPct val="100000"/>
              <a:buChar char="•"/>
            </a:pPr>
            <a:r>
              <a:rPr b="1" lang="en-US" sz="2400">
                <a:solidFill>
                  <a:srgbClr val="6AA84F"/>
                </a:solidFill>
                <a:highlight>
                  <a:srgbClr val="FFFFFF"/>
                </a:highlight>
              </a:rPr>
              <a:t>State</a:t>
            </a:r>
          </a:p>
        </p:txBody>
      </p:sp>
      <p:pic>
        <p:nvPicPr>
          <p:cNvPr descr="DATA.jpg" id="120" name="Shape 120"/>
          <p:cNvPicPr preferRelativeResize="0"/>
          <p:nvPr/>
        </p:nvPicPr>
        <p:blipFill>
          <a:blip r:embed="rId3">
            <a:alphaModFix/>
          </a:blip>
          <a:stretch>
            <a:fillRect/>
          </a:stretch>
        </p:blipFill>
        <p:spPr>
          <a:xfrm>
            <a:off x="5583975" y="159850"/>
            <a:ext cx="5769825" cy="2332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blip>
          <a:stretch>
            <a:fillRect/>
          </a:stretch>
        </p:blipFill>
        <p:spPr>
          <a:xfrm>
            <a:off x="1452550" y="1598150"/>
            <a:ext cx="9286875" cy="2133600"/>
          </a:xfrm>
          <a:prstGeom prst="rect">
            <a:avLst/>
          </a:prstGeom>
          <a:noFill/>
          <a:ln>
            <a:noFill/>
          </a:ln>
        </p:spPr>
      </p:pic>
      <p:sp>
        <p:nvSpPr>
          <p:cNvPr id="127" name="Shape 127"/>
          <p:cNvSpPr txBox="1"/>
          <p:nvPr/>
        </p:nvSpPr>
        <p:spPr>
          <a:xfrm>
            <a:off x="880475" y="556325"/>
            <a:ext cx="10356599" cy="741299"/>
          </a:xfrm>
          <a:prstGeom prst="rect">
            <a:avLst/>
          </a:prstGeom>
          <a:noFill/>
          <a:ln>
            <a:noFill/>
          </a:ln>
        </p:spPr>
        <p:txBody>
          <a:bodyPr anchorCtr="0" anchor="t" bIns="91425" lIns="91425" rIns="91425" tIns="91425">
            <a:noAutofit/>
          </a:bodyPr>
          <a:lstStyle/>
          <a:p>
            <a:pPr lvl="0" algn="ctr">
              <a:spcBef>
                <a:spcPts val="0"/>
              </a:spcBef>
              <a:buNone/>
            </a:pPr>
            <a:r>
              <a:rPr lang="en-US" sz="3000">
                <a:solidFill>
                  <a:srgbClr val="1C4587"/>
                </a:solidFill>
              </a:rPr>
              <a:t>Create Table</a:t>
            </a:r>
          </a:p>
        </p:txBody>
      </p:sp>
      <p:sp>
        <p:nvSpPr>
          <p:cNvPr id="128" name="Shape 128"/>
          <p:cNvSpPr txBox="1"/>
          <p:nvPr/>
        </p:nvSpPr>
        <p:spPr>
          <a:xfrm>
            <a:off x="880475" y="3870100"/>
            <a:ext cx="10356599" cy="741299"/>
          </a:xfrm>
          <a:prstGeom prst="rect">
            <a:avLst/>
          </a:prstGeom>
          <a:noFill/>
          <a:ln>
            <a:noFill/>
          </a:ln>
        </p:spPr>
        <p:txBody>
          <a:bodyPr anchorCtr="0" anchor="t" bIns="91425" lIns="91425" rIns="91425" tIns="91425">
            <a:noAutofit/>
          </a:bodyPr>
          <a:lstStyle/>
          <a:p>
            <a:pPr lvl="0" rtl="0" algn="ctr">
              <a:spcBef>
                <a:spcPts val="0"/>
              </a:spcBef>
              <a:buNone/>
            </a:pPr>
            <a:r>
              <a:rPr lang="en-US" sz="3000">
                <a:solidFill>
                  <a:srgbClr val="1C4587"/>
                </a:solidFill>
              </a:rPr>
              <a:t>Load Data</a:t>
            </a:r>
          </a:p>
        </p:txBody>
      </p:sp>
      <p:pic>
        <p:nvPicPr>
          <p:cNvPr id="129" name="Shape 129"/>
          <p:cNvPicPr preferRelativeResize="0"/>
          <p:nvPr/>
        </p:nvPicPr>
        <p:blipFill>
          <a:blip r:embed="rId4">
            <a:alphaModFix/>
          </a:blip>
          <a:stretch>
            <a:fillRect/>
          </a:stretch>
        </p:blipFill>
        <p:spPr>
          <a:xfrm>
            <a:off x="1401050" y="4749750"/>
            <a:ext cx="9315450" cy="14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721625" y="365125"/>
            <a:ext cx="10515599" cy="1325700"/>
          </a:xfrm>
          <a:prstGeom prst="rect">
            <a:avLst/>
          </a:prstGeom>
        </p:spPr>
        <p:txBody>
          <a:bodyPr anchorCtr="0" anchor="ctr" bIns="91425" lIns="91425" rIns="91425" tIns="91425">
            <a:noAutofit/>
          </a:bodyPr>
          <a:lstStyle/>
          <a:p>
            <a:pPr lvl="0" algn="ctr">
              <a:spcBef>
                <a:spcPts val="0"/>
              </a:spcBef>
              <a:buNone/>
            </a:pPr>
            <a:r>
              <a:rPr b="1" lang="en-US" sz="3600">
                <a:solidFill>
                  <a:srgbClr val="38761D"/>
                </a:solidFill>
              </a:rPr>
              <a:t>Lets test the data before doing some useful analysis</a:t>
            </a:r>
          </a:p>
        </p:txBody>
      </p:sp>
      <p:pic>
        <p:nvPicPr>
          <p:cNvPr id="136" name="Shape 136"/>
          <p:cNvPicPr preferRelativeResize="0"/>
          <p:nvPr/>
        </p:nvPicPr>
        <p:blipFill>
          <a:blip r:embed="rId3">
            <a:alphaModFix/>
          </a:blip>
          <a:stretch>
            <a:fillRect/>
          </a:stretch>
        </p:blipFill>
        <p:spPr>
          <a:xfrm>
            <a:off x="1376362" y="1690812"/>
            <a:ext cx="9439275" cy="4391025"/>
          </a:xfrm>
          <a:prstGeom prst="rect">
            <a:avLst/>
          </a:prstGeom>
          <a:noFill/>
          <a:ln>
            <a:noFill/>
          </a:ln>
        </p:spPr>
      </p:pic>
      <p:sp>
        <p:nvSpPr>
          <p:cNvPr id="137" name="Shape 137"/>
          <p:cNvSpPr txBox="1"/>
          <p:nvPr/>
        </p:nvSpPr>
        <p:spPr>
          <a:xfrm>
            <a:off x="3382725" y="2317150"/>
            <a:ext cx="13345200" cy="1556999"/>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507737" y="285599"/>
            <a:ext cx="11176524" cy="628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838200" y="871400"/>
            <a:ext cx="10515599" cy="1325700"/>
          </a:xfrm>
          <a:prstGeom prst="rect">
            <a:avLst/>
          </a:prstGeom>
        </p:spPr>
        <p:txBody>
          <a:bodyPr anchorCtr="0" anchor="ctr" bIns="91425" lIns="91425" rIns="91425" tIns="91425">
            <a:noAutofit/>
          </a:bodyPr>
          <a:lstStyle/>
          <a:p>
            <a:pPr lvl="0" algn="ctr">
              <a:spcBef>
                <a:spcPts val="0"/>
              </a:spcBef>
              <a:buNone/>
            </a:pPr>
            <a:r>
              <a:rPr lang="en-US"/>
              <a:t>Let’s remove the header first</a:t>
            </a:r>
          </a:p>
        </p:txBody>
      </p:sp>
      <p:pic>
        <p:nvPicPr>
          <p:cNvPr id="150" name="Shape 150"/>
          <p:cNvPicPr preferRelativeResize="0"/>
          <p:nvPr/>
        </p:nvPicPr>
        <p:blipFill>
          <a:blip r:embed="rId3">
            <a:alphaModFix/>
          </a:blip>
          <a:stretch>
            <a:fillRect/>
          </a:stretch>
        </p:blipFill>
        <p:spPr>
          <a:xfrm>
            <a:off x="1385887" y="2496287"/>
            <a:ext cx="9420225" cy="214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